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4"/>
  </p:notesMasterIdLst>
  <p:sldIdLst>
    <p:sldId id="316" r:id="rId2"/>
    <p:sldId id="424" r:id="rId3"/>
    <p:sldId id="438" r:id="rId4"/>
    <p:sldId id="478" r:id="rId5"/>
    <p:sldId id="484" r:id="rId6"/>
    <p:sldId id="485" r:id="rId7"/>
    <p:sldId id="473" r:id="rId8"/>
    <p:sldId id="479" r:id="rId9"/>
    <p:sldId id="486" r:id="rId10"/>
    <p:sldId id="487" r:id="rId11"/>
    <p:sldId id="488" r:id="rId12"/>
    <p:sldId id="489" r:id="rId13"/>
    <p:sldId id="490" r:id="rId14"/>
    <p:sldId id="491" r:id="rId15"/>
    <p:sldId id="474" r:id="rId16"/>
    <p:sldId id="480" r:id="rId17"/>
    <p:sldId id="492" r:id="rId18"/>
    <p:sldId id="493" r:id="rId19"/>
    <p:sldId id="494" r:id="rId20"/>
    <p:sldId id="500" r:id="rId21"/>
    <p:sldId id="475" r:id="rId22"/>
    <p:sldId id="481" r:id="rId23"/>
    <p:sldId id="495" r:id="rId24"/>
    <p:sldId id="496" r:id="rId25"/>
    <p:sldId id="476" r:id="rId26"/>
    <p:sldId id="482" r:id="rId27"/>
    <p:sldId id="477" r:id="rId28"/>
    <p:sldId id="483" r:id="rId29"/>
    <p:sldId id="497" r:id="rId30"/>
    <p:sldId id="498" r:id="rId31"/>
    <p:sldId id="499" r:id="rId32"/>
    <p:sldId id="421" r:id="rId33"/>
    <p:sldId id="426" r:id="rId34"/>
    <p:sldId id="454" r:id="rId35"/>
    <p:sldId id="436" r:id="rId36"/>
    <p:sldId id="443" r:id="rId37"/>
    <p:sldId id="471" r:id="rId38"/>
    <p:sldId id="282" r:id="rId39"/>
    <p:sldId id="299" r:id="rId40"/>
    <p:sldId id="263" r:id="rId41"/>
    <p:sldId id="472" r:id="rId42"/>
    <p:sldId id="417" r:id="rId43"/>
  </p:sldIdLst>
  <p:sldSz cx="12192000" cy="6858000"/>
  <p:notesSz cx="6858000" cy="9144000"/>
  <p:embeddedFontLst>
    <p:embeddedFont>
      <p:font typeface="Pretendard" panose="02000503000000020004" pitchFamily="50" charset="-127"/>
      <p:regular r:id="rId45"/>
      <p:bold r:id="rId46"/>
    </p:embeddedFont>
    <p:embeddedFont>
      <p:font typeface="Pretendard Black" panose="02000A03000000020004" pitchFamily="50" charset="-127"/>
      <p:bold r:id="rId47"/>
    </p:embeddedFont>
    <p:embeddedFont>
      <p:font typeface="Pretendard ExtraBold" panose="02000903000000020004" pitchFamily="50" charset="-127"/>
      <p:bold r:id="rId48"/>
    </p:embeddedFont>
    <p:embeddedFont>
      <p:font typeface="Pretendard ExtraLight" panose="02000303000000020004" pitchFamily="50" charset="-127"/>
      <p:regular r:id="rId49"/>
    </p:embeddedFont>
    <p:embeddedFont>
      <p:font typeface="Pretendard Light" panose="02000403000000020004" pitchFamily="50" charset="-127"/>
      <p:regular r:id="rId50"/>
    </p:embeddedFont>
    <p:embeddedFont>
      <p:font typeface="Pretendard SemiBold" panose="02000703000000020004" pitchFamily="50" charset="-127"/>
      <p:bold r:id="rId51"/>
    </p:embeddedFont>
    <p:embeddedFont>
      <p:font typeface="맑은 고딕" panose="020B0503020000020004" pitchFamily="50" charset="-127"/>
      <p:regular r:id="rId52"/>
      <p:bold r:id="rId5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33E72E0-A303-45BB-A540-43A4490B6B21}">
          <p14:sldIdLst>
            <p14:sldId id="316"/>
            <p14:sldId id="424"/>
            <p14:sldId id="438"/>
            <p14:sldId id="478"/>
            <p14:sldId id="484"/>
            <p14:sldId id="485"/>
            <p14:sldId id="473"/>
            <p14:sldId id="479"/>
            <p14:sldId id="486"/>
            <p14:sldId id="487"/>
            <p14:sldId id="488"/>
            <p14:sldId id="489"/>
            <p14:sldId id="490"/>
            <p14:sldId id="491"/>
            <p14:sldId id="474"/>
            <p14:sldId id="480"/>
            <p14:sldId id="492"/>
            <p14:sldId id="493"/>
            <p14:sldId id="494"/>
            <p14:sldId id="500"/>
            <p14:sldId id="475"/>
            <p14:sldId id="481"/>
            <p14:sldId id="495"/>
            <p14:sldId id="496"/>
            <p14:sldId id="476"/>
            <p14:sldId id="482"/>
            <p14:sldId id="477"/>
            <p14:sldId id="483"/>
            <p14:sldId id="497"/>
            <p14:sldId id="498"/>
            <p14:sldId id="499"/>
            <p14:sldId id="421"/>
          </p14:sldIdLst>
        </p14:section>
        <p14:section name="템플릿" id="{A19A8C07-48F8-4073-9B24-1021DEB3729B}">
          <p14:sldIdLst>
            <p14:sldId id="426"/>
            <p14:sldId id="454"/>
            <p14:sldId id="436"/>
            <p14:sldId id="443"/>
            <p14:sldId id="471"/>
            <p14:sldId id="282"/>
            <p14:sldId id="299"/>
            <p14:sldId id="263"/>
            <p14:sldId id="472"/>
            <p14:sldId id="41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2B5E"/>
    <a:srgbClr val="5E2E5F"/>
    <a:srgbClr val="002060"/>
    <a:srgbClr val="A6A6A6"/>
    <a:srgbClr val="DCDCDC"/>
    <a:srgbClr val="D7D7D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1636" autoAdjust="0"/>
  </p:normalViewPr>
  <p:slideViewPr>
    <p:cSldViewPr snapToGrid="0">
      <p:cViewPr varScale="1">
        <p:scale>
          <a:sx n="97" d="100"/>
          <a:sy n="97" d="100"/>
        </p:scale>
        <p:origin x="1038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29.svg>
</file>

<file path=ppt/media/image3.png>
</file>

<file path=ppt/media/image30.jpeg>
</file>

<file path=ppt/media/image31.png>
</file>

<file path=ppt/media/image32.svg>
</file>

<file path=ppt/media/image33.png>
</file>

<file path=ppt/media/image34.svg>
</file>

<file path=ppt/media/image35.svg>
</file>

<file path=ppt/media/image36.png>
</file>

<file path=ppt/media/image37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72BFC9F3-1318-4C68-98D3-C552625FB60F}" type="datetime1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BD85BE83-3851-41D0-B2DB-936020D897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9187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460CB-7B6B-6D61-9023-EE460E8A9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0F24BB-2688-7CE1-556B-317DB091CE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97BA859-057F-94FC-3C67-5DEA1D53F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F3CB9D-9E93-7AD7-11C6-06DE5C3EDE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0942B-4389-4CFF-8A48-D905E3BF7F6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942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C5D18-4991-6DF4-6459-D04F84F02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C80747C-E67C-2794-4C47-DB21AB2A465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060022C-AECA-AF0F-1725-DD3413E523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42CD242-F1C7-7348-D871-564303F188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464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E9308-6441-F8C4-968D-A181C261B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EF30B39-FE59-CAB8-DC75-B1D9EE5D0CE4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C213F849-9E88-497E-910D-B398F99316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0847330-F227-9117-2850-8BE692A92E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1973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E673F-A68B-24FC-FDB6-92D144AC4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9EA5F24-5D0B-42FC-DE76-01C90CB85C9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4A9ABFA5-C406-E385-5C50-C5FCA0FE26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9B86CBE-2689-F175-E9A5-A2BE49F72E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5825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C80584-7468-997A-9075-9266C8A2E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7EBA5D1-5F44-54AF-ECF9-2A0C89B2C16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82D4F41-C7EE-8644-4490-531F67FB4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BAF3B40-02FB-3233-A2A7-FDCD744406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48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E8406-114E-AD23-A45F-21B3C768D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ECB3660-24DA-79E9-CFC2-2DEFBBC51A0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F3B006F-9A56-3F50-3EF6-594B14D28B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D288F260-6101-1F0E-8414-731A721EC3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5924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95D25-8C45-F90D-ACB6-373F041FA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B13473F-FA57-420D-859D-287902BCFB6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9C99F4E-3271-F1F3-7DE3-7B8144D008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D381D84-33B9-DB69-3F21-A73CE580C8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9959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DB5C8-EE84-75C2-0FB6-DEAC9B64D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835D206-5F15-713B-9700-0D6EA61BDB7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E65E91A-6C02-0585-41A8-FF39374DC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15504B3-8750-EA0F-2E00-1F4B29A071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694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53892-4B67-F791-7E3C-0A3F57C88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311B580-55D3-D72A-1D3A-39746B76543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DA81E99A-B0F7-EB83-06B5-51C014E0C1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76CE9B3-3850-E5F2-A2D1-247E094273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478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4654C-1AEF-F81B-FCD4-6F49A4E30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F8610F4-9F31-5505-5DA5-4F7D2F61415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8F5CBF7-AEE2-8569-9F82-8F55A99C3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C9A7F0EF-6E0E-CCE3-7289-5749EBAAAD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862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F0B7B-C0A0-ED0B-6978-420AE9929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0B18DE9E-8AF2-8A7E-D802-0AA2563F070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CE798C9-C645-4D37-38A2-DB2E5F9D1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F204E95-2E99-0073-BC0C-805A09CD49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735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5378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B30C6C-0AB7-F240-6502-F38B8EEC5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DC8A756-31D6-B052-B48B-F2392B2A997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11161218-B808-CE26-4013-9E114BA1B2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D494DAB-03F7-FF29-367F-C25EC83637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6184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3662E5-106D-225B-45AF-0FBB5E5F7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BE687FC-D7FA-51FB-8EDB-BAEF2C415B5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CF6141F-1C63-B766-B1FB-9650622641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8534A5D-89A7-42AD-E99E-6FFD314489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370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B4540-E18C-2E99-3A2C-AC6D7C6A6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9875D55-5674-E047-B7A6-E6DB38B85A8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9D2D6B6-F815-D5A1-D6E9-F97F6E8A5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74530928-B379-DC58-FF28-9DD351E51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032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EFA25B-E59D-B73D-EE12-3EBD68844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B04304C-293B-E6CA-2E65-DA25DE718A8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72957D1-09FD-3C0F-FA38-538356E13B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A3BD116-B851-BD7E-1405-928EAF7CF4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8249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B09064-DE9E-7DB7-EA03-DC6229997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82425BB-638B-A38E-F4C2-E7FF32ABDA4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0276820-6806-AED5-A64A-63ACC162AA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B3A1B31-785B-E981-AA9A-7256FEB6A2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272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C5ADAF-9F97-33FF-0CE2-A3E2AD20B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EF80643-5F06-BBF2-9ABD-93BEDEA0E2E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28DA37E-FA84-BA90-53B5-48F0CFAD21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AB60879-01A0-C091-2C94-C145870224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8904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CBD35-E2CB-9928-A538-31E68CC12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9A4474B-DC05-70F9-71F8-4B665DC9BD4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C18C31A7-BCF2-74CB-1F01-6706170AA8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3916F2F-29C4-9876-A5D1-6BD4994396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0646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DD4B4-6BA2-7EF3-0BCA-43239351D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C94C1B1-0637-93D1-C019-E69B63668F2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B507D43-A269-23FF-4070-FA4457499A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64D48AB5-A598-67F0-567B-9A80360E81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9105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8F42D-069F-686E-583B-8C7042763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8ACB4DE-FCC7-477D-BB11-F04093CF0B5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108CD9A-77FC-D89A-C4E8-40C38C3AF1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B9D6167-D33B-5B57-E069-321459061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4551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29D64-FCE9-1C48-9A05-71A7EAE86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7C2C292-2C71-1CF1-B62B-8C7B29CD3F7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FEF69D1-8FF5-0173-45F6-36C0A3220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0EB2384-82B3-0856-8008-0297AA198D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070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2BF83-EDCF-9ECE-44AE-EC344C1DB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CEC4C9B-98A9-EDA3-B7B3-A6222D7EA50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1BB6290-4F3D-02E0-F0DE-C65E06A62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EF4F76-F7AE-C4EF-6181-A3AFA076CC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6250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7C7FE-917B-4251-4942-600829213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DA6D722-6EBB-4525-B2A6-0037017A673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1D677B2-D5D9-E847-9FA3-4A1189CA26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F65D8CE-4E9E-3217-3700-87CF2BC501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93780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AC3E50-4FD1-F59A-0BBA-C1E3FA0E1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9D9A3D6-D531-EA82-3030-8BBBE244417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CAD76A6-20FA-E3FC-7C33-5C0D4411A1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D071487-46FA-59D9-50CA-3A8684C76C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6679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320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4A42A-3656-03B5-F5A8-433DECBB9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7BA6CF1-3565-C1FF-B6D0-645961468C8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38C1D80-2D1E-7183-93B1-39F17B5FA0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B1707B-8558-BDDD-A4CB-449E900010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60628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81095-4A61-F8C7-8B3B-573CE2E71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184798B-2E75-86CA-B5E1-69FF326F5D5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09E564E-9603-F446-0444-84A7AE042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8A892E5-E035-B949-104D-61CBC463A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286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B7656-B812-8DA5-645C-50166390A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6325A28-C7BE-C496-9892-6430101D9F7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35C759C-0BCD-EC7A-A55A-956285219C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018ABB1-7349-0A7A-4D88-0CF6E5648E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29514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76AA4-3807-CECE-267B-FC15B347E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877E1DA-4615-7F33-1088-DB36C5A10B2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954AE6D-358A-DC6B-41B5-705FB4EA9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6DF391E-E79B-F7DC-0CD3-8B531C98AD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0826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EF6977-E139-3AC4-7C61-5D71F16ED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D045DCB-F8CC-4963-9B88-EF253C3E82B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49C5F6D-F307-A336-4C19-12F07434F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FC2F088-69E2-55E1-6D89-0AEE6A479E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68016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0942B-4389-4CFF-8A48-D905E3BF7F67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4455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10942B-4389-4CFF-8A48-D905E3BF7F6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9613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DCD08-B1D0-12C5-715B-28BEBFA7A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EF5B88E-2C98-DBDE-1EDE-5A856375312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C9ACAA0C-DB2D-B85A-7465-DDDA75321C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0965A6B-6FD5-D659-E415-C70F762651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2576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10942B-4389-4CFF-8A48-D905E3BF7F6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1423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E6DF7-A7F8-15AC-0994-6B548F0CE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229A4C2-C898-B617-4519-7251951FED3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C4F3F268-5F1E-342D-F84A-695ED42C1C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CB505F4-40B4-7976-80EF-B9E7F5800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272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E3661-85ED-79ED-DC3D-4D4A2EA5D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72DD006-C825-3019-A9C3-EF91D7B857C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577DEF1-6FE0-0D00-4E07-66301A398B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7825F8F-42C4-F277-BA25-30E924A535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204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8BA7B-163A-6D1A-206F-8DBDE422B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4DD39DB-191F-6931-3D31-D09C6943370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AAC320D-3C2C-F538-B51E-6F5FB1C37D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49C0BD2-ED3F-58E4-148B-83D8877592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766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6B34BA-78EF-64CA-6C83-944ACDF70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1252A96-7CFB-58A0-31B2-39A5E4A139B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B565501-FF2E-D94A-1BE6-FACD5F613A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180132A-1594-3DED-FD60-27CA42143F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4967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4C391-6F54-E630-7F3D-B4DEE5305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54C7F5B-95B9-4133-C597-3E883DC1B75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6F0CF8C-EA2F-A73A-9EFE-9E6C42D45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B2B7BC7-D731-335E-5345-02B0672074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871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62A2D6-D852-9D65-2141-04084EAD38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E894B5-8E1E-CFA8-753B-1919833F7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6E45FA-94A2-7D66-63EB-9280670342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FA7585-E0FF-0C3B-4006-F566618BD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2E84B8-A8A2-A3FF-03A3-2E81D7E3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4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A6AC41-5CAC-42D7-A538-E99E098B6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7DA5BA-47D8-F651-C640-7ACC57DEB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8788B8-A3AA-8D6D-CDA0-28876F035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FBE9DB-A20C-0BE5-0B49-9289384818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F7DB02-F708-735B-6CE7-FD86231D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17BB9A-F9C3-10B8-7713-A82BBDA4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229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ADA793-6574-7579-9162-D6460A236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F94B05F-ADD1-DA19-1369-ADF07EDB51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DA1B06-82E1-9DD9-C297-A65588A0A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E41861-F0E3-6D4C-4101-F525243813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070A5A-883C-C6FC-B7F1-2F1DF3407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C3218D-EE55-9536-7974-2FC262909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944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883195-742D-BC82-A243-779BE307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76FA9D-B11E-C783-7430-8974FB916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715F89-7FE0-B1E3-6C98-6DFDDAA27F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6CF3E-6C2A-DC02-DF8F-EF0E63D2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437F6-A946-1FF5-6BC5-9B197D69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981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50E6733-C5F6-779C-B46B-3CCCDEDA6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329E89-2228-140C-D048-B5B93CA3A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CA2989-D1CE-6540-DB31-9574AC7B87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800F6D-C51E-9103-563F-F605B055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E672E1-DA72-F492-963D-9CF5E8E8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816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080D11-50FD-4D20-9C9A-7DFE93EFE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FE3217-FA88-478A-B491-621F59F0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746C41-4B26-43A2-AAD9-DF94D1FB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653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 삽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래픽 5">
            <a:extLst>
              <a:ext uri="{FF2B5EF4-FFF2-40B4-BE49-F238E27FC236}">
                <a16:creationId xmlns:a16="http://schemas.microsoft.com/office/drawing/2014/main" id="{7C14938D-A3C8-59D5-0AB4-E76E2376C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44568" y="6155508"/>
            <a:ext cx="1478568" cy="53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81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9CDAD-41EB-4BDC-8612-58771009A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6948B7-1D28-3380-CF68-D9F51BB7D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8C512-96E9-D5CA-B864-A3159AC115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06164C-D2DA-9362-D037-B9FA5A5BA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8D8089-B4EE-1302-60D6-3A7ED1A5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955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E4AE8-352F-B17A-876C-CFCDD2AA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1899EC-83F4-904F-27DF-EF183475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3A6CD-C4E4-96DF-B6F1-8A3E2832B2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A01BD5-4E1F-4308-60E9-680FDBDBD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1848F-8ABA-973C-CD24-25C41088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000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8D40CA-8BCF-1687-9684-05A252946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E67DBC-28B6-DF2D-A0E2-45E118458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7C2118-1437-146B-A786-BBE2E6933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1368A5-833C-C9B8-3F97-7254FDAC0E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31B282-10C3-8D60-0EBD-B077EA5A8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4A0F1-B57E-303B-7F68-62940335E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893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CADE4-8F8E-3C21-882D-1ED820D63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580E75-99BB-A71D-3173-4B5E7CF06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EB8917-9023-74CC-79A9-BB046438F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6B7F84-756F-92DC-ACB6-D0A640316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A44F3F-459E-EF15-4410-BA2470B6AE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2EE4B8-92BE-1329-0A60-4A78A43318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F3A9F6-EAF0-DAC2-7A45-350D7F20A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769406-6F56-9644-EA75-3C022FB54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23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5B3A1-80FF-B79B-784B-51B07E84B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8FAA50-5C9C-0EFA-B737-999EAF83BA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0432F2-4BC3-DE6D-D04D-A61F9DB9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0A1C87-6CB0-D0E3-5CB5-7E3D77DBB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064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528C28-5D1E-A02E-60F5-7C0E0684BB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8F7F0D-3D05-7F7A-8FE0-E534D8FB5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64770E-5715-A52E-99D2-45A6B21E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939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87F56B61-4941-15FF-DEB3-6263F8C537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4988" y="487219"/>
            <a:ext cx="3620440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ko-KR" altLang="en-US" sz="3200" b="1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lvl="0"/>
            <a:r>
              <a:rPr lang="ko-KR" altLang="en-US" dirty="0"/>
              <a:t>소제목을 입력해주세요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7618F35-B1D3-23A5-F195-5908DA49E8A7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5B043691-A56D-EFE0-241E-E6CDA73561EC}"/>
              </a:ext>
            </a:extLst>
          </p:cNvPr>
          <p:cNvSpPr/>
          <p:nvPr userDrawn="1"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255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924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40">
          <p15:clr>
            <a:srgbClr val="F26B43"/>
          </p15:clr>
        </p15:guide>
        <p15:guide id="2" pos="347">
          <p15:clr>
            <a:srgbClr val="F26B43"/>
          </p15:clr>
        </p15:guide>
        <p15:guide id="3" orient="horz" pos="3952">
          <p15:clr>
            <a:srgbClr val="F26B43"/>
          </p15:clr>
        </p15:guide>
        <p15:guide id="4" pos="7333">
          <p15:clr>
            <a:srgbClr val="F26B43"/>
          </p15:clr>
        </p15:guide>
        <p15:guide id="5" orient="horz" pos="84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2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Relationship Id="rId9" Type="http://schemas.openxmlformats.org/officeDocument/2006/relationships/image" Target="../media/image2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sv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31.png"/><Relationship Id="rId7" Type="http://schemas.openxmlformats.org/officeDocument/2006/relationships/image" Target="../media/image33.png"/><Relationship Id="rId12" Type="http://schemas.openxmlformats.org/officeDocument/2006/relationships/image" Target="../media/image37.sv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svg"/><Relationship Id="rId11" Type="http://schemas.openxmlformats.org/officeDocument/2006/relationships/image" Target="../media/image36.png"/><Relationship Id="rId5" Type="http://schemas.openxmlformats.org/officeDocument/2006/relationships/image" Target="../media/image21.png"/><Relationship Id="rId10" Type="http://schemas.openxmlformats.org/officeDocument/2006/relationships/image" Target="../media/image35.svg"/><Relationship Id="rId4" Type="http://schemas.openxmlformats.org/officeDocument/2006/relationships/image" Target="../media/image32.svg"/><Relationship Id="rId9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4F92B3-EE54-544D-5045-CCA722E7FC5D}"/>
              </a:ext>
            </a:extLst>
          </p:cNvPr>
          <p:cNvSpPr/>
          <p:nvPr/>
        </p:nvSpPr>
        <p:spPr>
          <a:xfrm>
            <a:off x="0" y="1"/>
            <a:ext cx="12192000" cy="3077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814634" y="4128249"/>
            <a:ext cx="6562724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8000">
                <a:solidFill>
                  <a:schemeClr val="accent2">
                    <a:lumMod val="10000"/>
                    <a:lumOff val="90000"/>
                    <a:alpha val="51000"/>
                  </a:schemeClr>
                </a:solidFill>
                <a:latin typeface="+mj-ea"/>
                <a:ea typeface="+mj-ea"/>
                <a:cs typeface="Pretendard"/>
              </a:defRPr>
            </a:lvl1pPr>
          </a:lstStyle>
          <a:p>
            <a:pPr lvl="0" algn="ctr">
              <a:defRPr/>
            </a:pP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주식 </a:t>
            </a: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분산 투자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26963" y="2425172"/>
            <a:ext cx="9938074" cy="167187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분산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 </a:t>
            </a: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투자 전략 지원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, </a:t>
            </a:r>
          </a:p>
          <a:p>
            <a:pPr lvl="0" algn="ctr">
              <a:defRPr/>
            </a:pP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SABU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53000" y="2113256"/>
            <a:ext cx="2419350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오픈소스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SW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기초 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6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분반</a:t>
            </a:r>
          </a:p>
        </p:txBody>
      </p:sp>
      <p:cxnSp>
        <p:nvCxnSpPr>
          <p:cNvPr id="5" name="직선 연결선 4"/>
          <p:cNvCxnSpPr/>
          <p:nvPr/>
        </p:nvCxnSpPr>
        <p:spPr>
          <a:xfrm flipH="1">
            <a:off x="5794990" y="4048665"/>
            <a:ext cx="602021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그래픽 6">
            <a:extLst>
              <a:ext uri="{FF2B5EF4-FFF2-40B4-BE49-F238E27FC236}">
                <a16:creationId xmlns:a16="http://schemas.microsoft.com/office/drawing/2014/main" id="{067D0A42-499F-D13D-DA83-CF2BF0BB8C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41140" y="1233380"/>
            <a:ext cx="1509719" cy="549538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FA6C5A7-EC98-2C06-B968-0C6D6A2B3C89}"/>
              </a:ext>
            </a:extLst>
          </p:cNvPr>
          <p:cNvGrpSpPr/>
          <p:nvPr/>
        </p:nvGrpSpPr>
        <p:grpSpPr>
          <a:xfrm>
            <a:off x="9219252" y="5506077"/>
            <a:ext cx="2786828" cy="1086658"/>
            <a:chOff x="9219252" y="5506077"/>
            <a:chExt cx="2786828" cy="1086658"/>
          </a:xfrm>
        </p:grpSpPr>
        <p:sp>
          <p:nvSpPr>
            <p:cNvPr id="34" name="TextBox 3"/>
            <p:cNvSpPr txBox="1"/>
            <p:nvPr/>
          </p:nvSpPr>
          <p:spPr>
            <a:xfrm>
              <a:off x="10093818" y="5506077"/>
              <a:ext cx="852272" cy="302258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lvl="0">
                <a:defRPr/>
              </a:pPr>
              <a:r>
                <a:rPr lang="ko-KR" altLang="en-US" sz="20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rPr>
                <a:t>사고</a:t>
              </a:r>
              <a:r>
                <a:rPr lang="en-US" altLang="ko-KR" sz="20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rPr>
                <a:t>8</a:t>
              </a:r>
              <a:r>
                <a:rPr lang="ko-KR" altLang="en-US" sz="20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rPr>
                <a:t>조</a:t>
              </a: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4602F8B1-ED72-2BEF-15E2-ED065D393FE5}"/>
                </a:ext>
              </a:extLst>
            </p:cNvPr>
            <p:cNvGrpSpPr/>
            <p:nvPr/>
          </p:nvGrpSpPr>
          <p:grpSpPr>
            <a:xfrm>
              <a:off x="9219252" y="5900237"/>
              <a:ext cx="2786828" cy="692498"/>
              <a:chOff x="9219252" y="5900237"/>
              <a:chExt cx="2786828" cy="692498"/>
            </a:xfrm>
          </p:grpSpPr>
          <p:sp>
            <p:nvSpPr>
              <p:cNvPr id="33" name="TextBox 3"/>
              <p:cNvSpPr txBox="1"/>
              <p:nvPr/>
            </p:nvSpPr>
            <p:spPr>
              <a:xfrm>
                <a:off x="9219252" y="5900238"/>
                <a:ext cx="1166986" cy="692497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정보통계학과</a:t>
                </a:r>
                <a:endParaRPr lang="en-US" altLang="ko-KR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컴퓨터공학과</a:t>
                </a:r>
                <a:endParaRPr lang="en-US" altLang="ko-KR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소프트웨어학과</a:t>
                </a:r>
              </a:p>
            </p:txBody>
          </p:sp>
          <p:sp>
            <p:nvSpPr>
              <p:cNvPr id="6" name="TextBox 3">
                <a:extLst>
                  <a:ext uri="{FF2B5EF4-FFF2-40B4-BE49-F238E27FC236}">
                    <a16:creationId xmlns:a16="http://schemas.microsoft.com/office/drawing/2014/main" id="{5A234A07-811D-529D-06D6-C03171674112}"/>
                  </a:ext>
                </a:extLst>
              </p:cNvPr>
              <p:cNvSpPr txBox="1"/>
              <p:nvPr/>
            </p:nvSpPr>
            <p:spPr>
              <a:xfrm>
                <a:off x="11505943" y="5900237"/>
                <a:ext cx="500137" cy="692497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김동혁</a:t>
                </a:r>
              </a:p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김태형</a:t>
                </a:r>
              </a:p>
              <a:p>
                <a:pPr lvl="0">
                  <a:defRPr/>
                </a:pPr>
                <a:r>
                  <a:rPr lang="ko-KR" altLang="en-US" sz="1500" b="1" dirty="0" err="1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엄세훈</a:t>
                </a:r>
                <a:endParaRPr lang="ko-KR" altLang="en-US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  <p:sp>
            <p:nvSpPr>
              <p:cNvPr id="8" name="TextBox 3">
                <a:extLst>
                  <a:ext uri="{FF2B5EF4-FFF2-40B4-BE49-F238E27FC236}">
                    <a16:creationId xmlns:a16="http://schemas.microsoft.com/office/drawing/2014/main" id="{BB5F7676-A863-DDE3-CA25-4AE6B1CD9F4B}"/>
                  </a:ext>
                </a:extLst>
              </p:cNvPr>
              <p:cNvSpPr txBox="1"/>
              <p:nvPr/>
            </p:nvSpPr>
            <p:spPr>
              <a:xfrm>
                <a:off x="10463586" y="5900238"/>
                <a:ext cx="965008" cy="692497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lvl="0">
                  <a:defRPr/>
                </a:pPr>
                <a:r>
                  <a:rPr lang="en-US" altLang="ko-KR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32200472</a:t>
                </a:r>
              </a:p>
              <a:p>
                <a:pPr lvl="0">
                  <a:defRPr/>
                </a:pPr>
                <a:r>
                  <a:rPr lang="en-US" altLang="ko-KR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32211228</a:t>
                </a:r>
                <a:endParaRPr lang="ko-KR" altLang="en-US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  <a:p>
                <a:pPr lvl="0">
                  <a:defRPr/>
                </a:pPr>
                <a:r>
                  <a:rPr lang="en-US" altLang="ko-KR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32232597</a:t>
                </a:r>
                <a:endParaRPr lang="ko-KR" altLang="en-US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9049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85523-21CF-6111-563C-69947FA7A2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05607734-2CC7-3D95-6187-AA296FD43DAA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C0B5686-D53B-EEC9-3D62-6D2BBCE97977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B53281-82C1-C84B-0AFF-2754085AA39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D17CCA-3D53-C580-2B10-D7F8A4FE8AA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519E7B3-F0F8-4D44-6239-BFCB12E8835F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45E38C87-3A22-D1C5-8AD5-2DE0208C9C49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33119147-B171-A500-D5B1-31B1979016A3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558B28F5-9FFC-3CCD-724A-91F067C72B5E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2BD84A7-D714-DB34-09AA-75A47030BF59}"/>
              </a:ext>
            </a:extLst>
          </p:cNvPr>
          <p:cNvGrpSpPr/>
          <p:nvPr/>
        </p:nvGrpSpPr>
        <p:grpSpPr>
          <a:xfrm>
            <a:off x="1596344" y="2701569"/>
            <a:ext cx="8999312" cy="2107856"/>
            <a:chOff x="6227337" y="2520497"/>
            <a:chExt cx="8999312" cy="2107856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7AA4DCB0-1B1B-D68F-DA98-91217E766E1F}"/>
                </a:ext>
              </a:extLst>
            </p:cNvPr>
            <p:cNvSpPr txBox="1"/>
            <p:nvPr/>
          </p:nvSpPr>
          <p:spPr>
            <a:xfrm>
              <a:off x="6746096" y="2556119"/>
              <a:ext cx="8480553" cy="2072234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상위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100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 종목을 클러스터링 하여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back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단에 미리 구축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기술적 지표 추출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데이터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전처리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표준화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차원 축소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(PCA,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시각화 용도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엘보우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기법 이용하여 최적의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K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값 탐색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(SSE)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K-means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 수행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학습된 클러스터링 모델에 새로운 종목 넣으면 군집 레이블 예측 가능</a:t>
              </a: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198C5AEE-D365-D55A-407A-F1A8CCE4CC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520497"/>
              <a:ext cx="401978" cy="401978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3864CE5-7E50-4B22-7CA7-5B37D8888BF3}"/>
              </a:ext>
            </a:extLst>
          </p:cNvPr>
          <p:cNvGrpSpPr/>
          <p:nvPr/>
        </p:nvGrpSpPr>
        <p:grpSpPr>
          <a:xfrm>
            <a:off x="1596344" y="1969011"/>
            <a:ext cx="8999312" cy="607445"/>
            <a:chOff x="6227337" y="2193050"/>
            <a:chExt cx="8999312" cy="607445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1ABE28E3-70A0-84F1-731E-8226430DB902}"/>
                </a:ext>
              </a:extLst>
            </p:cNvPr>
            <p:cNvSpPr txBox="1"/>
            <p:nvPr/>
          </p:nvSpPr>
          <p:spPr>
            <a:xfrm>
              <a:off x="6746096" y="2228672"/>
              <a:ext cx="8480553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또는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차트분석에 필요한 지표를 고를 수 있게 하여 지표 선택 지표별 클러스터링 결과를 보여주는 방법도 있음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또는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상관계수를 이용해 분산 투자를 잘 하고 있는지 확인 판단 가능</a:t>
              </a: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A3C99101-02AB-C5BE-FBB2-E19F18AAF7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4352FA1-0BED-EA25-5765-D0B6ABD7E0F6}"/>
              </a:ext>
            </a:extLst>
          </p:cNvPr>
          <p:cNvSpPr txBox="1"/>
          <p:nvPr/>
        </p:nvSpPr>
        <p:spPr>
          <a:xfrm>
            <a:off x="431750" y="128320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초기 고민 내용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4FAA3D8-48D4-A393-1A83-28F14222A894}"/>
              </a:ext>
            </a:extLst>
          </p:cNvPr>
          <p:cNvGrpSpPr/>
          <p:nvPr/>
        </p:nvGrpSpPr>
        <p:grpSpPr>
          <a:xfrm>
            <a:off x="1596344" y="5375429"/>
            <a:ext cx="8999312" cy="401978"/>
            <a:chOff x="6227337" y="2520497"/>
            <a:chExt cx="8999312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951112A4-10AE-76CE-1122-F32208141A22}"/>
                </a:ext>
              </a:extLst>
            </p:cNvPr>
            <p:cNvSpPr txBox="1"/>
            <p:nvPr/>
          </p:nvSpPr>
          <p:spPr>
            <a:xfrm>
              <a:off x="6746096" y="2556119"/>
              <a:ext cx="8480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PCA(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주성분 분석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이용해 먼저 변수를 줄이고 시작하는 방법도 고려</a:t>
              </a: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7F397FBE-6C9E-F21C-C291-F22AABEE65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520497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06FB4CC-CB68-0A4C-9F7A-613BA67563D5}"/>
              </a:ext>
            </a:extLst>
          </p:cNvPr>
          <p:cNvGrpSpPr/>
          <p:nvPr/>
        </p:nvGrpSpPr>
        <p:grpSpPr>
          <a:xfrm>
            <a:off x="1596344" y="4934538"/>
            <a:ext cx="8999312" cy="401978"/>
            <a:chOff x="6227337" y="2520497"/>
            <a:chExt cx="8999312" cy="401978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C18E8F54-D4ED-3C58-C843-05E7342407E0}"/>
                </a:ext>
              </a:extLst>
            </p:cNvPr>
            <p:cNvSpPr txBox="1"/>
            <p:nvPr/>
          </p:nvSpPr>
          <p:spPr>
            <a:xfrm>
              <a:off x="6746096" y="2556119"/>
              <a:ext cx="8480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StandardScaler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로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정규화하여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단위를 맞춰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주기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평균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0,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분산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1) 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656B9BD8-3404-E860-7962-AA5035078D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520497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2872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E4C61-5952-0994-C394-CA3BF3527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60BA24E1-FE24-E7B1-01BB-AE9875142B13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9EDFD2-B58F-6A08-ED00-7C7152CB19AF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18C8DF4-5C01-8C26-CE8F-F4018D983E8B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7D835D-7A50-D8E2-635E-BD65311CB22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F528D30-0BC3-BD92-69C5-0A0A8BAFCBC0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1F48801E-E439-BE5F-D311-728CE3F5D364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EDFDC56F-DE95-B58E-ACB8-27D0A0985882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8B084B2B-465A-B565-CC4E-5B52CD66505B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4CBE351-D3BB-F577-3BF1-496ACE1A6DFC}"/>
              </a:ext>
            </a:extLst>
          </p:cNvPr>
          <p:cNvGrpSpPr/>
          <p:nvPr/>
        </p:nvGrpSpPr>
        <p:grpSpPr>
          <a:xfrm>
            <a:off x="1596344" y="2701569"/>
            <a:ext cx="8999312" cy="607445"/>
            <a:chOff x="6227337" y="2520497"/>
            <a:chExt cx="8999312" cy="607445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23E982CC-A7C2-1AD8-6957-F18B655F5C8A}"/>
                </a:ext>
              </a:extLst>
            </p:cNvPr>
            <p:cNvSpPr txBox="1"/>
            <p:nvPr/>
          </p:nvSpPr>
          <p:spPr>
            <a:xfrm>
              <a:off x="6746096" y="2556119"/>
              <a:ext cx="8480553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일단 클러스터링 할 수 있게 아무거나 상관없이 하나 기준으로 만들기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그 후 모델 최적화</a:t>
              </a: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9637DE51-8E5D-CDE9-AA33-5D43AB7FDE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520497"/>
              <a:ext cx="401978" cy="401978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8E44F0F-921E-059E-E873-54C056BE9BE1}"/>
              </a:ext>
            </a:extLst>
          </p:cNvPr>
          <p:cNvGrpSpPr/>
          <p:nvPr/>
        </p:nvGrpSpPr>
        <p:grpSpPr>
          <a:xfrm>
            <a:off x="1596344" y="1969011"/>
            <a:ext cx="8999312" cy="607445"/>
            <a:chOff x="6227337" y="2193050"/>
            <a:chExt cx="8999312" cy="607445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F4D8C1C2-AA8A-BF5B-4A41-01DDDB96B73F}"/>
                </a:ext>
              </a:extLst>
            </p:cNvPr>
            <p:cNvSpPr txBox="1"/>
            <p:nvPr/>
          </p:nvSpPr>
          <p:spPr>
            <a:xfrm>
              <a:off x="6746096" y="2228672"/>
              <a:ext cx="8480553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각 클러스터의 평균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Feature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값 비교해 클러스터를 고수익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•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고변동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클러스터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/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안정형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•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저변동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클러스터 등으로 분류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?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-&gt;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이런 성향을 띤 클러스터를 가지고 분산 투자를 추천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4AB7BAB7-5032-4639-DD22-93644E0699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B40B5DF-E38C-29F5-79DA-FC6082C631E1}"/>
              </a:ext>
            </a:extLst>
          </p:cNvPr>
          <p:cNvSpPr txBox="1"/>
          <p:nvPr/>
        </p:nvSpPr>
        <p:spPr>
          <a:xfrm>
            <a:off x="431750" y="128320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고민 내용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42AAAD7-A070-FF46-274D-77EFFA89B45B}"/>
              </a:ext>
            </a:extLst>
          </p:cNvPr>
          <p:cNvGrpSpPr/>
          <p:nvPr/>
        </p:nvGrpSpPr>
        <p:grpSpPr>
          <a:xfrm>
            <a:off x="1596344" y="5092300"/>
            <a:ext cx="8999312" cy="401978"/>
            <a:chOff x="6227337" y="2520497"/>
            <a:chExt cx="8999312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3CDA25A8-0CD1-FACB-DCA5-B05CAFC05BB0}"/>
                </a:ext>
              </a:extLst>
            </p:cNvPr>
            <p:cNvSpPr txBox="1"/>
            <p:nvPr/>
          </p:nvSpPr>
          <p:spPr>
            <a:xfrm>
              <a:off x="6746096" y="2556119"/>
              <a:ext cx="8480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이동평균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수익률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변동성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RSI(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상대 강도 지수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), MDD(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최대 손실률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최대 낙폭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거래량 등 지표를 사용하기로 결정</a:t>
              </a: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ECEBE941-5297-EFD4-AF04-F01FAB213F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520497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026A5C8-FD84-E265-D26B-A0120EDC7900}"/>
              </a:ext>
            </a:extLst>
          </p:cNvPr>
          <p:cNvGrpSpPr/>
          <p:nvPr/>
        </p:nvGrpSpPr>
        <p:grpSpPr>
          <a:xfrm>
            <a:off x="1596344" y="3429000"/>
            <a:ext cx="8999312" cy="1507692"/>
            <a:chOff x="6227337" y="2520497"/>
            <a:chExt cx="8999312" cy="1507692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81206265-96D8-E045-EFEF-276F74E064A8}"/>
                </a:ext>
              </a:extLst>
            </p:cNvPr>
            <p:cNvSpPr txBox="1"/>
            <p:nvPr/>
          </p:nvSpPr>
          <p:spPr>
            <a:xfrm>
              <a:off x="6746096" y="2556119"/>
              <a:ext cx="8480553" cy="1472070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[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 구성 전략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]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기간 데이터 필터링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-&gt;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기간을 맞춰서 구성해야 클러스터링 성능이 높아질 듯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-&gt;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데이터 수집 개수가 최소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6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개월 이상은 되어야 할 듯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(or 1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 이상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-&gt;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그 중에서 처음 날짜가 제일 최근인 것 기준으로 모두 기간을 동일하게 맞춰야 할 듯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전처리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1910A44C-7496-7F77-1395-9158944BF6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520497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9383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309C5-D18D-C446-C078-91D704032D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6473849F-F022-A0A5-52CA-F76DBDF1B9B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6395491-9AFC-CFCE-DCD9-6381B9804572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CB6A075-834F-7920-E619-8652EF665C0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49BF4E-ACF8-C18B-A86A-D14158FC4A21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D9EFAE0-D237-F81D-DB40-E6C18460F81C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FFD67E8B-436B-ABE0-8F0A-CCB0FF2EFAA6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DC843B8-9BB5-BD94-81DC-EE6DDA0A24F6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0BC24751-7B73-1C3E-E743-E03CF4A6C9CE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B00C7C0-7220-AF60-433C-E026A2A7B4BE}"/>
              </a:ext>
            </a:extLst>
          </p:cNvPr>
          <p:cNvGrpSpPr/>
          <p:nvPr/>
        </p:nvGrpSpPr>
        <p:grpSpPr>
          <a:xfrm>
            <a:off x="1596344" y="3731333"/>
            <a:ext cx="8999312" cy="1207610"/>
            <a:chOff x="6227337" y="2520497"/>
            <a:chExt cx="8999312" cy="1207610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3BDDD21A-2660-0E5A-F891-CE2CAEFBFDDA}"/>
                </a:ext>
              </a:extLst>
            </p:cNvPr>
            <p:cNvSpPr txBox="1"/>
            <p:nvPr/>
          </p:nvSpPr>
          <p:spPr>
            <a:xfrm>
              <a:off x="6746096" y="2556119"/>
              <a:ext cx="8480553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초기 클러스터를 구현해보니 클러스터가 쏠리는 현상이 발생해서 이상치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or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특이값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처리가 필요해 보인다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Isolation Forest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의 이상치 판단 기준은 각 데이터 포인트가 여러 개의 랜덤 결정 트리에서 고립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(isolated)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되는 데 필요한 경로 길이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(depth)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기반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7A2B59AE-AA11-F567-165C-42AFDA84FB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520497"/>
              <a:ext cx="401978" cy="401978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55EC508-EE9A-E05A-8840-A5375424FCFC}"/>
              </a:ext>
            </a:extLst>
          </p:cNvPr>
          <p:cNvGrpSpPr/>
          <p:nvPr/>
        </p:nvGrpSpPr>
        <p:grpSpPr>
          <a:xfrm>
            <a:off x="1596344" y="1969011"/>
            <a:ext cx="8999312" cy="1507692"/>
            <a:chOff x="6227337" y="2193050"/>
            <a:chExt cx="8999312" cy="1507692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E2A6D8FA-DDA3-FFDF-E9DA-535180BB029C}"/>
                </a:ext>
              </a:extLst>
            </p:cNvPr>
            <p:cNvSpPr txBox="1"/>
            <p:nvPr/>
          </p:nvSpPr>
          <p:spPr>
            <a:xfrm>
              <a:off x="6746096" y="2228672"/>
              <a:ext cx="8480553" cy="1472070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 평가지표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실루엣 계수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응집도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+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분리도 종합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1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에 가까울 수록 좋음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데이비스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볼딘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지수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분산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/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거리 비율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칼린스키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하라바츠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지수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분리도 대비 응집도 비율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-&gt;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비지도 학습이므로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3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가지 지표를 모두 종합해서 보아야 할 것 같음</a:t>
              </a: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524C372B-C03C-4CAD-45EE-DFD39B780B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B989BFD-7F66-058D-E4BA-32E4C2F19AAC}"/>
              </a:ext>
            </a:extLst>
          </p:cNvPr>
          <p:cNvSpPr txBox="1"/>
          <p:nvPr/>
        </p:nvSpPr>
        <p:spPr>
          <a:xfrm>
            <a:off x="431750" y="128320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고민 내용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444C191-20E7-AC81-8AFC-B2780C703E2D}"/>
              </a:ext>
            </a:extLst>
          </p:cNvPr>
          <p:cNvGrpSpPr/>
          <p:nvPr/>
        </p:nvGrpSpPr>
        <p:grpSpPr>
          <a:xfrm>
            <a:off x="1596344" y="5292666"/>
            <a:ext cx="8999312" cy="401978"/>
            <a:chOff x="6227337" y="2520497"/>
            <a:chExt cx="8999312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34DA6572-20DF-3A97-1686-8E62FED8A70A}"/>
                </a:ext>
              </a:extLst>
            </p:cNvPr>
            <p:cNvSpPr txBox="1"/>
            <p:nvPr/>
          </p:nvSpPr>
          <p:spPr>
            <a:xfrm>
              <a:off x="6746096" y="2556119"/>
              <a:ext cx="8480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데이터가 들어있지 않은 파일과 상장 폐지된 종목 등에 대한 전처리도 필요</a:t>
              </a: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5A147491-A02D-B1A7-C825-0E37A2B5C2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520497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DF57F88-1D4F-04D2-9A30-A80F6889E0CC}"/>
              </a:ext>
            </a:extLst>
          </p:cNvPr>
          <p:cNvGrpSpPr/>
          <p:nvPr/>
        </p:nvGrpSpPr>
        <p:grpSpPr>
          <a:xfrm>
            <a:off x="1596344" y="4756026"/>
            <a:ext cx="8999312" cy="401978"/>
            <a:chOff x="6227337" y="2520497"/>
            <a:chExt cx="8999312" cy="401978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43183C01-65C2-A8ED-34B2-A5BE01E7D1AA}"/>
                </a:ext>
              </a:extLst>
            </p:cNvPr>
            <p:cNvSpPr txBox="1"/>
            <p:nvPr/>
          </p:nvSpPr>
          <p:spPr>
            <a:xfrm>
              <a:off x="6746096" y="2556119"/>
              <a:ext cx="8480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가격 지표만 이용하는 것은 한계가 있을 수 있으므로 재무제표 같은 지표를 이용하는 것이 어떨지 검토</a:t>
              </a: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21ACA1F1-08AF-0B56-2F96-8B1420874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520497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1147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15F3F-2BFF-DE47-A1B4-9148C36BA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E32BC2AC-AFD8-2AB6-5358-06EF0842AAB2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59FDCA5-8544-79DB-E0F2-C9A672C36FE8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B22E4D2-F526-687A-8115-48AD7A220F8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36856A-B25C-41A5-7B75-ACE0475F25D1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DDF9A93-5055-BEA0-F1A8-FC6D4C9C5E0C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D9AD6997-160B-726B-A091-3771D3B18C41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46ABB8A5-5137-6FC3-C91C-69C609A4273F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3397151C-CCEF-0743-2644-C81B803A6886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F725CE9-3CCB-F645-567D-FA24A9AAAAEE}"/>
              </a:ext>
            </a:extLst>
          </p:cNvPr>
          <p:cNvGrpSpPr/>
          <p:nvPr/>
        </p:nvGrpSpPr>
        <p:grpSpPr>
          <a:xfrm>
            <a:off x="1596344" y="1211925"/>
            <a:ext cx="8999312" cy="5408760"/>
            <a:chOff x="6227337" y="2193050"/>
            <a:chExt cx="8999312" cy="5408760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A93780A0-162D-0DB8-2EE8-2CBF8540F659}"/>
                </a:ext>
              </a:extLst>
            </p:cNvPr>
            <p:cNvSpPr txBox="1"/>
            <p:nvPr/>
          </p:nvSpPr>
          <p:spPr>
            <a:xfrm>
              <a:off x="6746096" y="2228672"/>
              <a:ext cx="8480553" cy="537313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1. 1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년치 이상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/ 6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개월치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계산 지표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이동평균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수익률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변동성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- 1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년치 이상 데이터 보유 종목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9277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 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k = 4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정상치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8798 /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이상치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464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 평가 지표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	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실루엣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0.35934526367893854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	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데이비스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1.2018531854639207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	-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칼린스키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2420.7878505083745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2. 3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년치 이상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/ 1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년치 계산 지표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이동평균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수익률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변동성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- 3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년치 이상 데이터 보유 종목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7797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k = 4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정상치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7403 /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이상치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390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 평가 지표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	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실루엣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0.30196390869338263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	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데이비스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1.292719271867659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	-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칼린스키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1970.553476542335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이외에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3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년치 이상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 6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개월치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계산 지표 등 진행해보았지만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년치 이상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 6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개월치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계산 지표를 이용하는 것이 제일 좋았음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.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최신성을 반영할 수 있어서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인것으로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판단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847DB58F-52CC-53C8-05EB-A5AFD1B3D1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FB83DCE-68BD-43AD-9C6B-4D8EE63D308F}"/>
              </a:ext>
            </a:extLst>
          </p:cNvPr>
          <p:cNvSpPr txBox="1"/>
          <p:nvPr/>
        </p:nvSpPr>
        <p:spPr>
          <a:xfrm>
            <a:off x="431750" y="128320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고민 내용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</p:spTree>
    <p:extLst>
      <p:ext uri="{BB962C8B-B14F-4D97-AF65-F5344CB8AC3E}">
        <p14:creationId xmlns:p14="http://schemas.microsoft.com/office/powerpoint/2010/main" val="4240874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6C1E67-5FA2-13AF-E622-39F9BB0EE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CCFE13D-BAA3-5A2C-964A-3AC6EA2D1BE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D466533-67D3-F696-7E0E-A3095EDF1FC4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66478E0-9890-3775-DF05-41BA1239C49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498708-56DC-7CCE-B0EB-2405C9FDD3D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94DD4EB-E915-7478-8652-C017A3590F80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0513FDEE-4DC1-1EBF-1867-42E6F51C5DE6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E7E862E5-F713-0186-76BF-82B3CED48640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F3B254A5-C2D3-E836-6DA1-44B847463BB1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6D5886C-58D7-B189-F086-709D3A70D88F}"/>
              </a:ext>
            </a:extLst>
          </p:cNvPr>
          <p:cNvGrpSpPr/>
          <p:nvPr/>
        </p:nvGrpSpPr>
        <p:grpSpPr>
          <a:xfrm>
            <a:off x="1596344" y="2067331"/>
            <a:ext cx="8999312" cy="1207610"/>
            <a:chOff x="6227337" y="2193050"/>
            <a:chExt cx="8999312" cy="1207610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17B06A8D-19FB-FA28-8AD4-C01A946F0DA5}"/>
                </a:ext>
              </a:extLst>
            </p:cNvPr>
            <p:cNvSpPr txBox="1"/>
            <p:nvPr/>
          </p:nvSpPr>
          <p:spPr>
            <a:xfrm>
              <a:off x="6746096" y="2228672"/>
              <a:ext cx="8480553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이상치 데이터를 따로 표현하지 말고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학습 시킨 클러스터에 넣어서 예측 분류를 시키자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그렇게 해서 일단 시각화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PCA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로 시각화 했을 때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y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축 너무 많이 벗어나는 종목들은 제외시켜야 할 듯</a:t>
              </a: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ACD7AE4E-867C-F3E4-65B2-279EC54618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6250AB1-E547-F6A1-5814-7B3B1436728F}"/>
              </a:ext>
            </a:extLst>
          </p:cNvPr>
          <p:cNvSpPr txBox="1"/>
          <p:nvPr/>
        </p:nvSpPr>
        <p:spPr>
          <a:xfrm>
            <a:off x="431750" y="128320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고민 내용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</p:spTree>
    <p:extLst>
      <p:ext uri="{BB962C8B-B14F-4D97-AF65-F5344CB8AC3E}">
        <p14:creationId xmlns:p14="http://schemas.microsoft.com/office/powerpoint/2010/main" val="1149780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0A1974-5C53-BB35-3E5B-EA0875A0C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E28A749-1FC8-ECC3-6A3D-F02064511837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F8B842-710C-F478-ACFE-0ADD56B7E750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3. </a:t>
            </a:r>
            <a:r>
              <a:rPr lang="ko-KR" altLang="en-US" sz="5000" dirty="0" err="1">
                <a:solidFill>
                  <a:schemeClr val="bg1"/>
                </a:solidFill>
                <a:latin typeface="+mj-ea"/>
                <a:ea typeface="+mj-ea"/>
              </a:rPr>
              <a:t>백테스팅</a:t>
            </a:r>
            <a:endParaRPr lang="ko-KR" altLang="en-US" sz="5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8196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F7E6F-7E8D-5292-3A0F-91BCD1EAE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FF8197E-9AEC-1688-333D-9635E437C59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38194D9-5A21-CCFD-8682-F36CD3D65299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7E2AB52-2F97-B900-7B58-B4BF4F852AE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D7F34C-405D-2447-F769-0D63FF23094D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9445053-077C-E977-E0A0-19825AA08B43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AFEC3647-6559-FA65-1E5F-402FF3D8E68E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B0B252B-13C4-B6B1-79B9-789027046CFA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1B842319-6530-A49F-D908-4A18A3A8F56B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FA5BB6C-8AB1-425C-A376-64E45170442B}"/>
              </a:ext>
            </a:extLst>
          </p:cNvPr>
          <p:cNvGrpSpPr/>
          <p:nvPr/>
        </p:nvGrpSpPr>
        <p:grpSpPr>
          <a:xfrm>
            <a:off x="1596344" y="2295113"/>
            <a:ext cx="9290581" cy="2407938"/>
            <a:chOff x="6227337" y="2193050"/>
            <a:chExt cx="9290581" cy="240793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5D7B244D-1C6D-ED8B-0AB6-B25DD37B7D37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372316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bt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는 살짝 설명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어떻게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돌아가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는지랑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전략에 대해 알려줘야 할 듯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   - RSI + monthly / RSI + quarterly / RSI + none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buy &amp; hold + monthly / buy &amp; hold + quarterly / buy &amp; hold + none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   -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sma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cross + monthly /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sma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cross + quarterly /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sma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cross + none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구현 내용은 최대한 줄이고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코드 설명할거면 다이어그램으로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70A8BE50-C343-D338-3EF9-DD4E8FC468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92846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8CEE5-BDE2-77FD-7B44-C6DE3EE71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23316DC-95E7-C143-8BC3-4AE5B68D7C3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02943EB-7AA0-62B4-4796-80933EA72CE6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Open Source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 </a:t>
            </a: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- </a:t>
            </a:r>
            <a:r>
              <a:rPr kumimoji="0" lang="en-US" altLang="ko-KR" sz="32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bt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D969830-D289-6ACC-869A-AB924309CE73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5E1A8-5E0C-FB2B-CA15-3CDC040CFA5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6733CA3-EDB4-3F7E-1E09-8A2342493883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212B49-94A5-0034-9DE2-8E1E6624B2F4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AA7CE08-47CB-9127-702D-5BA0D649D6D4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E71A8133-2B02-9171-62DE-7F27678F0F11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00ABF52-63F6-84EB-76C1-BE85E2C14CCE}"/>
              </a:ext>
            </a:extLst>
          </p:cNvPr>
          <p:cNvGrpSpPr/>
          <p:nvPr/>
        </p:nvGrpSpPr>
        <p:grpSpPr>
          <a:xfrm>
            <a:off x="1596344" y="2295113"/>
            <a:ext cx="9290581" cy="401978"/>
            <a:chOff x="6227337" y="2193050"/>
            <a:chExt cx="9290581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A592E496-0A5C-7D01-DD90-5739FA75FAE4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내용을 입력해주세요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.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367732AD-6C45-6E5A-C29E-0F56E11F5D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0880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60A9E4-69DA-3278-CFF4-D73CF14E1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3BF2F51-B259-4EE7-9D9D-2D57482DA7F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32D0E61-3F67-98A4-FB19-E27711FA0145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작동</a:t>
            </a: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플로우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F1CEE00-C5E2-2DF5-1D76-FBFA0D31CEF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A78390-1A04-1A40-2AD9-9E1245A029C1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816D25-4F1B-E518-90F0-5608271792EF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46FFFDC-A996-BC32-D8D4-0238BB5572ED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9D2E24EF-C904-DF16-A6E4-11BAE5E8F640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974D31AA-C73F-5389-F96B-5A0BF5471BB2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DD95A44-0080-3A3B-3FA1-A77BE9E693E8}"/>
              </a:ext>
            </a:extLst>
          </p:cNvPr>
          <p:cNvGrpSpPr/>
          <p:nvPr/>
        </p:nvGrpSpPr>
        <p:grpSpPr>
          <a:xfrm>
            <a:off x="1596344" y="2295113"/>
            <a:ext cx="9290581" cy="401978"/>
            <a:chOff x="6227337" y="2193050"/>
            <a:chExt cx="9290581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C9DCB938-4E50-D647-4AE1-8B910009E162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내용을 입력해주세요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.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33968E7A-379F-A460-2D84-CD05FA2FE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7431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0B80B-B329-76CE-EE75-C2568326DA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7C4BEA3-6B7F-4A61-4478-069A31377E9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568E6CB-1401-D08A-89BE-6CFC08DDB3DA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 err="1">
                <a:solidFill>
                  <a:srgbClr val="002060"/>
                </a:solidFill>
                <a:latin typeface="Pretendard"/>
                <a:ea typeface="Pretendard"/>
              </a:rPr>
              <a:t>백테스팅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 전략 소개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489791-AFE0-A237-7B6D-2C4DECE77F72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77D667-7F03-6D98-74B1-377A8B4D049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7CC1D2E-B029-10DB-6B28-114ACA8E4BB5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FEA6EC6B-8ECB-A8CA-4374-96F6FBBF9319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1DED9F06-44F0-905E-8E59-4658B3250C0F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025B96B8-A3AC-24D1-4D18-2D7F4F4DFB1E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F8A09ED-3605-E761-7D3F-2EEC62B07604}"/>
              </a:ext>
            </a:extLst>
          </p:cNvPr>
          <p:cNvGrpSpPr/>
          <p:nvPr/>
        </p:nvGrpSpPr>
        <p:grpSpPr>
          <a:xfrm>
            <a:off x="1596344" y="2295113"/>
            <a:ext cx="9290581" cy="401978"/>
            <a:chOff x="6227337" y="2193050"/>
            <a:chExt cx="9290581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CF2418A9-50EB-8098-EA9A-52C62136C136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내용을 입력해주세요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.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D210DBFE-AC88-09DB-5B08-E1E47156AA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8245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/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목차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37452DF-6045-F949-5705-0A4717DA8C67}"/>
              </a:ext>
            </a:extLst>
          </p:cNvPr>
          <p:cNvGrpSpPr/>
          <p:nvPr/>
        </p:nvGrpSpPr>
        <p:grpSpPr>
          <a:xfrm>
            <a:off x="961845" y="1671373"/>
            <a:ext cx="4415913" cy="720000"/>
            <a:chOff x="2310812" y="1571785"/>
            <a:chExt cx="4415913" cy="720000"/>
          </a:xfrm>
        </p:grpSpPr>
        <p:sp>
          <p:nvSpPr>
            <p:cNvPr id="300" name="TextBox 1"/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문서화</a:t>
              </a:r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F1914BB-9EF7-FBA7-B828-21505D3F85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1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20D6DF1-C08D-9916-96A4-5F61DAA2C399}"/>
              </a:ext>
            </a:extLst>
          </p:cNvPr>
          <p:cNvGrpSpPr/>
          <p:nvPr/>
        </p:nvGrpSpPr>
        <p:grpSpPr>
          <a:xfrm>
            <a:off x="961845" y="3162276"/>
            <a:ext cx="5078716" cy="720000"/>
            <a:chOff x="2310812" y="1571785"/>
            <a:chExt cx="5078716" cy="720000"/>
          </a:xfrm>
        </p:grpSpPr>
        <p:sp>
          <p:nvSpPr>
            <p:cNvPr id="15" name="TextBox 1">
              <a:extLst>
                <a:ext uri="{FF2B5EF4-FFF2-40B4-BE49-F238E27FC236}">
                  <a16:creationId xmlns:a16="http://schemas.microsoft.com/office/drawing/2014/main" id="{9D0172AC-6FDB-FE00-6A07-A816E83D1C12}"/>
                </a:ext>
              </a:extLst>
            </p:cNvPr>
            <p:cNvSpPr txBox="1"/>
            <p:nvPr/>
          </p:nvSpPr>
          <p:spPr>
            <a:xfrm>
              <a:off x="3370542" y="1700952"/>
              <a:ext cx="4018986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 err="1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4C72CC5-D562-9C54-9CA3-F2F28DF5CF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3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67A66B2-C0EC-B67D-4D2C-CCEABF190073}"/>
              </a:ext>
            </a:extLst>
          </p:cNvPr>
          <p:cNvGrpSpPr/>
          <p:nvPr/>
        </p:nvGrpSpPr>
        <p:grpSpPr>
          <a:xfrm>
            <a:off x="961845" y="4653179"/>
            <a:ext cx="4415913" cy="720000"/>
            <a:chOff x="2310812" y="1571785"/>
            <a:chExt cx="4415913" cy="720000"/>
          </a:xfrm>
        </p:grpSpPr>
        <p:sp>
          <p:nvSpPr>
            <p:cNvPr id="18" name="TextBox 1">
              <a:extLst>
                <a:ext uri="{FF2B5EF4-FFF2-40B4-BE49-F238E27FC236}">
                  <a16:creationId xmlns:a16="http://schemas.microsoft.com/office/drawing/2014/main" id="{7295F590-9177-19DB-4320-FBB618CA4B0B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3000" dirty="0" err="1">
                  <a:solidFill>
                    <a:srgbClr val="002060"/>
                  </a:solidFill>
                  <a:latin typeface="Pretendard"/>
                  <a:ea typeface="Pretendard"/>
                </a:rPr>
                <a:t>프론트엔드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C7DFF9E5-EF00-9358-140B-9C764B69C3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5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D512124-2F26-B76B-30E5-A908767F67C8}"/>
              </a:ext>
            </a:extLst>
          </p:cNvPr>
          <p:cNvGrpSpPr/>
          <p:nvPr/>
        </p:nvGrpSpPr>
        <p:grpSpPr>
          <a:xfrm>
            <a:off x="6380291" y="1671373"/>
            <a:ext cx="5035999" cy="720000"/>
            <a:chOff x="2310812" y="1571785"/>
            <a:chExt cx="5035999" cy="720000"/>
          </a:xfrm>
        </p:grpSpPr>
        <p:sp>
          <p:nvSpPr>
            <p:cNvPr id="11" name="TextBox 1">
              <a:extLst>
                <a:ext uri="{FF2B5EF4-FFF2-40B4-BE49-F238E27FC236}">
                  <a16:creationId xmlns:a16="http://schemas.microsoft.com/office/drawing/2014/main" id="{29BAD33B-F0DB-ACB0-7E41-48B3F4C4A546}"/>
                </a:ext>
              </a:extLst>
            </p:cNvPr>
            <p:cNvSpPr txBox="1"/>
            <p:nvPr/>
          </p:nvSpPr>
          <p:spPr>
            <a:xfrm>
              <a:off x="3370542" y="1700952"/>
              <a:ext cx="3976269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클러스터링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77E26BB-DC9E-9FEB-072E-3BB6DEDE3C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2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5933DC0-7270-D29D-B6D2-31BF5B6A2779}"/>
              </a:ext>
            </a:extLst>
          </p:cNvPr>
          <p:cNvGrpSpPr/>
          <p:nvPr/>
        </p:nvGrpSpPr>
        <p:grpSpPr>
          <a:xfrm>
            <a:off x="6380291" y="3162276"/>
            <a:ext cx="4415913" cy="720000"/>
            <a:chOff x="2310812" y="1571785"/>
            <a:chExt cx="4415913" cy="720000"/>
          </a:xfrm>
        </p:grpSpPr>
        <p:sp>
          <p:nvSpPr>
            <p:cNvPr id="23" name="TextBox 1">
              <a:extLst>
                <a:ext uri="{FF2B5EF4-FFF2-40B4-BE49-F238E27FC236}">
                  <a16:creationId xmlns:a16="http://schemas.microsoft.com/office/drawing/2014/main" id="{F3C17B1B-7F81-34A3-741F-4DA236C0FF75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Testing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7118CA3-6E24-657A-8281-6910497246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4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F4BD543-4817-2A88-3BF7-B2B2B973EDF6}"/>
              </a:ext>
            </a:extLst>
          </p:cNvPr>
          <p:cNvGrpSpPr/>
          <p:nvPr/>
        </p:nvGrpSpPr>
        <p:grpSpPr>
          <a:xfrm>
            <a:off x="6380291" y="4653179"/>
            <a:ext cx="4415913" cy="720000"/>
            <a:chOff x="2310812" y="1571785"/>
            <a:chExt cx="4415913" cy="720000"/>
          </a:xfrm>
        </p:grpSpPr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E43971D1-DF33-0349-B185-5BC0D5ECFA0E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추가 기능 및 시연</a:t>
              </a: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405E24F-4DD7-C416-F2CE-56CEB45E05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6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657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69E663-B5B6-3F04-7E8E-B149D6329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0C4FF63-8FA6-73FB-2251-8BDBDF685D8D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74B9DA8-AF63-AE6F-8787-441CB6F0C3FA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 err="1">
                <a:solidFill>
                  <a:srgbClr val="002060"/>
                </a:solidFill>
                <a:latin typeface="Pretendard"/>
                <a:ea typeface="Pretendard"/>
              </a:rPr>
              <a:t>백테스팅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 전략 소개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73857DB-C128-EE85-E058-5E044F98723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C488F6-3388-DD37-4AB8-11A57DDD710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0D8C459-0970-24E6-FFC6-AE5DD64C236E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F99FB9E-9277-2786-B4F5-ED8DB2E022C3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9C1592AA-F85D-2713-3404-43C30E01E5FF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020CFAEE-9148-0C06-5250-D10799AEB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12" y="1319237"/>
            <a:ext cx="6227093" cy="397256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55235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9EE383-2D59-E420-3D88-6865F7DB5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7B5BE33-F904-5A54-59E7-BB682F28B402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F5DC96-93A0-9BB4-B19D-0344CF9E3462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4. Testing</a:t>
            </a:r>
            <a:endParaRPr lang="ko-KR" altLang="en-US" sz="5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02331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656DF-C75C-EC2E-9283-7AC4461A1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209D64D-8F52-0C2B-A52B-5380728B81C2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913973-8A56-3BED-FD49-8598D8820A24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41521F7-9BF9-B0D7-BBAF-60CA9CB27B9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282884-AB80-41D2-BA80-FA4030EC239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05F89E7-C91A-FE82-3E3E-4233C79D84FB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0958CC2D-574A-56E2-32BA-A957F0E9492C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407C27D7-AC4E-43F5-2CF5-AAA8DEA27A52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BF99C0BC-9B7D-8533-A8CE-6693CC7208A6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79833EA-8527-A318-0598-BF146C61AEC1}"/>
              </a:ext>
            </a:extLst>
          </p:cNvPr>
          <p:cNvGrpSpPr/>
          <p:nvPr/>
        </p:nvGrpSpPr>
        <p:grpSpPr>
          <a:xfrm>
            <a:off x="1596344" y="2180694"/>
            <a:ext cx="5314096" cy="571823"/>
            <a:chOff x="6227337" y="2078631"/>
            <a:chExt cx="5314096" cy="571823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4C84B244-BCCB-CFF4-3C65-24FD5CFA4CAB}"/>
                </a:ext>
              </a:extLst>
            </p:cNvPr>
            <p:cNvSpPr txBox="1"/>
            <p:nvPr/>
          </p:nvSpPr>
          <p:spPr>
            <a:xfrm>
              <a:off x="6746096" y="2078631"/>
              <a:ext cx="4795337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gunicorn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서버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k6.js 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테스팅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CE7C62E3-015C-F9B7-3E03-71D77F6EBA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01246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E50D1-1FF2-D41F-E2BA-426E88C46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1C84C83F-A6FC-74EA-196A-62C5D52C6FA5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2543531-B3A0-63F5-9917-59A80094E643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 err="1">
                <a:solidFill>
                  <a:srgbClr val="002060"/>
                </a:solidFill>
                <a:latin typeface="Pretendard"/>
                <a:ea typeface="Pretendard"/>
              </a:rPr>
              <a:t>gunicorn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0BB5E3C-C8C3-6B5F-FA0B-2CCA102BE93F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596572-13EC-0896-57BB-A4FB31F3914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39EF6D7-FDB4-015D-3FAE-BCAD3135B5EB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0AC8E98-A9D9-5A08-77DF-19F8092E4477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DBE147FC-EFD0-EB8E-8A47-F570E78497FA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528D2FCF-DBC5-12EE-4B49-E73E843CC008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A787148-6828-2309-DD47-D5C84E0CB4D5}"/>
              </a:ext>
            </a:extLst>
          </p:cNvPr>
          <p:cNvGrpSpPr/>
          <p:nvPr/>
        </p:nvGrpSpPr>
        <p:grpSpPr>
          <a:xfrm>
            <a:off x="1596344" y="2295113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5684DCC0-C43B-74AE-170F-9AB23512150F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내용을 입력해주세요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.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3165730E-9486-C43B-A4B1-DD1D60276D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8127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7B88A3-37AB-3944-71D8-0F1FFB72F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92402D7-AD45-004A-8114-DF7EFBDEAE07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B8C9561-69D8-A9EC-770B-194F08D97791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k6.js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1BD92A-C2F2-AAD1-14CF-5C45ACCA981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2AC05E-60AB-1DBF-9443-E573DFBA38D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79D0EA0-0314-72A1-7252-2330F3B5F0E5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EA674EA-37BD-BF6C-B21B-047914D2278A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AAC6A774-1469-16D3-F7E6-AC450C21C2B9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4E8264A6-E43F-02B3-7548-BE3A8D2D9CF4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776262-B5D3-2538-1FE0-556DB86C03D2}"/>
              </a:ext>
            </a:extLst>
          </p:cNvPr>
          <p:cNvGrpSpPr/>
          <p:nvPr/>
        </p:nvGrpSpPr>
        <p:grpSpPr>
          <a:xfrm>
            <a:off x="1596344" y="2295113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AACA6028-334D-ECFE-BB8D-5A3743458679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내용을 입력해주세요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.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731468E2-291B-F393-AC78-A66A8009A0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2572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35A9DB-253F-9AA8-340D-55A01BD98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E779931-485D-258C-9B8E-9CF88D474BE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F67750-1E6C-D8D2-CE0A-C6C2511693E5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5. </a:t>
            </a:r>
            <a:r>
              <a:rPr lang="ko-KR" altLang="en-US" sz="5000" dirty="0" err="1">
                <a:solidFill>
                  <a:schemeClr val="bg1"/>
                </a:solidFill>
                <a:latin typeface="+mj-ea"/>
                <a:ea typeface="+mj-ea"/>
              </a:rPr>
              <a:t>프론트엔드</a:t>
            </a:r>
            <a:endParaRPr lang="ko-KR" altLang="en-US" sz="5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15628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F4F9E4-B9CA-01AD-06A1-40F4ADCE3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74ECBF20-1125-41E1-7E0E-85EABFD39CD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6E63FF8-3D89-0E08-0C34-D164F78140F0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43AAC90-39DD-EF1F-20F1-C4662A5C9D3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D8112D-E8DC-4923-9405-7463F7E7932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E3C4E8-2719-253C-5B28-2A5657F41B55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D7A3F07-EF49-59DA-20B7-E8F59D854FCA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D51331B2-8231-65A6-FBB9-86DE91A56133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5. </a:t>
              </a:r>
              <a:r>
                <a:rPr lang="ko-KR" altLang="en-US" dirty="0" err="1">
                  <a:solidFill>
                    <a:srgbClr val="002060"/>
                  </a:solidFill>
                </a:rPr>
                <a:t>프론트엔드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17ECE23B-1490-0A10-497B-48E962E9E479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83C3BCC-A7C4-5691-36F1-CCED6681051B}"/>
              </a:ext>
            </a:extLst>
          </p:cNvPr>
          <p:cNvGrpSpPr/>
          <p:nvPr/>
        </p:nvGrpSpPr>
        <p:grpSpPr>
          <a:xfrm>
            <a:off x="1596344" y="2295113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A3AC1045-6E3F-86D0-9691-8D4B01517F2C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프론트엔드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chart.js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972881C6-BA77-3B93-F817-A348CE7013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4968223-69DF-5C8F-7C5E-8586E57BEB1D}"/>
              </a:ext>
            </a:extLst>
          </p:cNvPr>
          <p:cNvSpPr/>
          <p:nvPr/>
        </p:nvSpPr>
        <p:spPr>
          <a:xfrm>
            <a:off x="1337187" y="1262860"/>
            <a:ext cx="9405269" cy="47489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기능 수정이 가능하다면 작성</a:t>
            </a:r>
            <a:endParaRPr lang="en-US" altLang="ko-KR" dirty="0"/>
          </a:p>
          <a:p>
            <a:pPr algn="ctr"/>
            <a:r>
              <a:rPr lang="ko-KR" altLang="en-US" dirty="0"/>
              <a:t>안 된다면 제외</a:t>
            </a:r>
          </a:p>
        </p:txBody>
      </p:sp>
    </p:spTree>
    <p:extLst>
      <p:ext uri="{BB962C8B-B14F-4D97-AF65-F5344CB8AC3E}">
        <p14:creationId xmlns:p14="http://schemas.microsoft.com/office/powerpoint/2010/main" val="27347821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9F6684-BBC8-9797-8341-5C8EFC9F6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C47953F-EE88-9293-6855-9B552910BC15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6E5349-7E9B-D4CF-7752-C2D782F978D0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6.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추가 기능 및 시연</a:t>
            </a:r>
          </a:p>
        </p:txBody>
      </p:sp>
    </p:spTree>
    <p:extLst>
      <p:ext uri="{BB962C8B-B14F-4D97-AF65-F5344CB8AC3E}">
        <p14:creationId xmlns:p14="http://schemas.microsoft.com/office/powerpoint/2010/main" val="31849899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9A32C-EA6D-F5CF-55C6-0D2993AA0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45B2E4AE-F8AB-9A57-1576-B33AD0E78923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82E863E-47B6-CD65-4753-CE4CCE477DDE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5566C4E-D771-7E12-C8FA-4772D04BC4BE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E9FE5D-2AD2-28B4-25F0-CE46F383EFE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3695A70-11A1-8FB2-3E23-025A77BFD07A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7B9DAB96-53A0-A519-0F34-10CACD3BB331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B49AE75E-DB90-58FF-CD13-F30953A561F4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C33750BC-8CD4-5B34-EF93-7A53EA27CEEE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714693-4A3A-0120-B51E-E7E1078A076B}"/>
              </a:ext>
            </a:extLst>
          </p:cNvPr>
          <p:cNvGrpSpPr/>
          <p:nvPr/>
        </p:nvGrpSpPr>
        <p:grpSpPr>
          <a:xfrm>
            <a:off x="1596344" y="3429000"/>
            <a:ext cx="5314096" cy="607445"/>
            <a:chOff x="6227337" y="2193050"/>
            <a:chExt cx="5314096" cy="607445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62E1F607-A79C-FA6D-2454-993F78357AFA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종목 추천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섹터 집단 시각화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분산투자 점수화 등을 여기에 넣을지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클러스터링에 넣을지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F10AF3A8-FD60-2938-B911-13B1E15508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EE43A4A-A075-C7D7-96E1-30FB87F2C1C7}"/>
              </a:ext>
            </a:extLst>
          </p:cNvPr>
          <p:cNvGrpSpPr/>
          <p:nvPr/>
        </p:nvGrpSpPr>
        <p:grpSpPr>
          <a:xfrm>
            <a:off x="1596344" y="2140974"/>
            <a:ext cx="5314096" cy="607445"/>
            <a:chOff x="6227337" y="2193050"/>
            <a:chExt cx="5314096" cy="607445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A7B6B91E-226B-19C0-3753-E19F69331DFB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리더보드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감정분석</a:t>
              </a: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6DF481AA-BCB8-223F-07A4-8ACB75E3B0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3398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6F5AA-64A8-48B2-D6F0-D65386A6E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DC3E2E9-1A1E-9447-FB5F-06D14DE6B52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FAE2197-6570-AE11-9960-973428724699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백테스팅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리더보드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9E8294F-D7FF-9DC6-BB69-08547212248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AA80D8-171B-20D3-3D24-FE266C6F3E5D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806674C-6BA6-D966-475F-551F7EEF0563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30DCB0C6-B598-C753-F791-125FC49D2A19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C5B3E1AE-1AA8-8407-DEB9-4AA766BD73D7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894C1159-A581-105A-1A60-1271526F1099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4D5FBE9-14F9-2119-64E1-97277197E6D8}"/>
              </a:ext>
            </a:extLst>
          </p:cNvPr>
          <p:cNvGrpSpPr/>
          <p:nvPr/>
        </p:nvGrpSpPr>
        <p:grpSpPr>
          <a:xfrm>
            <a:off x="1596344" y="2295113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87A79CB1-2FCA-A7A4-198E-9E30C85B427A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내용을 입력하세요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.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71ECFD1F-A962-2B73-8275-1764D32FEF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8CE7B880-6497-FF57-C45D-73B9B0D35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5742" y="1995528"/>
            <a:ext cx="5835953" cy="359819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56495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DA87F0-5B82-F456-13B6-1D048EE16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EB3A700-E15D-43F9-5103-4EDEDBAB9DD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E92773-0EA7-1B44-294C-F0E66CC88F91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1.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문서화</a:t>
            </a:r>
          </a:p>
        </p:txBody>
      </p:sp>
    </p:spTree>
    <p:extLst>
      <p:ext uri="{BB962C8B-B14F-4D97-AF65-F5344CB8AC3E}">
        <p14:creationId xmlns:p14="http://schemas.microsoft.com/office/powerpoint/2010/main" val="28568724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53B8-C0D9-17A9-A1DF-BFC97FBA3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76676AE-61BA-E4FD-3098-AA6959CE4FB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47D5EA5-A16B-DD9E-80C4-6A4F168A3D84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뉴스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감정 분석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B31809B-D519-635D-A3A7-51090F5C5D7B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CC1BE2-EC4C-23C8-A9C0-E33F8E3FCC4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579AB7C-C400-3703-A0B5-95A1385C5CA7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B2182A1-E888-F0BD-025B-A0C9DACB7F7F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222AD296-E68E-7001-B212-7A1F18574D16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CF45905A-F442-AD39-5019-D2B20816B8CF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93E7325-B8DB-1C17-3C86-63B36746B45D}"/>
              </a:ext>
            </a:extLst>
          </p:cNvPr>
          <p:cNvGrpSpPr/>
          <p:nvPr/>
        </p:nvGrpSpPr>
        <p:grpSpPr>
          <a:xfrm>
            <a:off x="1596344" y="2295113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DD11B104-522D-C1B1-058B-B5B58911CB17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내용을 입력하세요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.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38149113-B23C-78E8-4E6E-1F63B1D41D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BBA1938C-A91E-913F-BB04-ECA14B161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198" y="2330735"/>
            <a:ext cx="5336458" cy="257586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57292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2A7FD-7610-866B-89EA-12615D8DC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20726E8-A70B-82C6-75F1-09816CCFDEDD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066E0A5-E74C-F260-0308-B937DE95F464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시연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82BB59-7F11-FA04-8FE7-1433C36FA7D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64B7B5-9F1C-AE4E-6D74-33D06B0BE85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53857ED-9916-19CD-3FB4-BCE12C9336BF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D9FA81FB-FB09-D06B-971A-6CD42E5D1A4B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E03D4B5B-00EE-398E-3F8B-F4C57E7E0516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8319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ACED42-3FB0-BF72-6A78-8EE283D6A209}"/>
              </a:ext>
            </a:extLst>
          </p:cNvPr>
          <p:cNvSpPr txBox="1"/>
          <p:nvPr/>
        </p:nvSpPr>
        <p:spPr>
          <a:xfrm>
            <a:off x="4260417" y="3005807"/>
            <a:ext cx="3671166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5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Q &amp; A</a:t>
            </a:r>
            <a:endParaRPr kumimoji="0" lang="ko-KR" altLang="en-US" sz="55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B6CB479-74F4-5849-4596-312D875B671A}"/>
              </a:ext>
            </a:extLst>
          </p:cNvPr>
          <p:cNvSpPr/>
          <p:nvPr/>
        </p:nvSpPr>
        <p:spPr>
          <a:xfrm>
            <a:off x="0" y="1"/>
            <a:ext cx="12192000" cy="3077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9762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948914-9478-7587-78DF-C84581A2B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0807540-EC14-0ED1-C077-4852F63741A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5504B3-0073-4B89-C61F-F80424531077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- Project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5F0243-1623-A759-2CFC-6EDD4E95A82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E9723F-66D4-F7AE-2A98-B6865366CAE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A056D96-B13F-FE35-0A87-CDFD649F0823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0DC495-B27A-8B41-3E5A-FD1780311C76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9F00227A-EA46-E5C2-5328-47172C505BB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307" name="그룹 306">
            <a:extLst>
              <a:ext uri="{FF2B5EF4-FFF2-40B4-BE49-F238E27FC236}">
                <a16:creationId xmlns:a16="http://schemas.microsoft.com/office/drawing/2014/main" id="{70437A9B-D44C-9765-6D2A-DC1202E61FE0}"/>
              </a:ext>
            </a:extLst>
          </p:cNvPr>
          <p:cNvGrpSpPr/>
          <p:nvPr/>
        </p:nvGrpSpPr>
        <p:grpSpPr>
          <a:xfrm>
            <a:off x="6741117" y="1683319"/>
            <a:ext cx="5196103" cy="3687804"/>
            <a:chOff x="5683588" y="1683318"/>
            <a:chExt cx="5412151" cy="3841139"/>
          </a:xfrm>
        </p:grpSpPr>
        <p:grpSp>
          <p:nvGrpSpPr>
            <p:cNvPr id="270" name="그룹 269">
              <a:extLst>
                <a:ext uri="{FF2B5EF4-FFF2-40B4-BE49-F238E27FC236}">
                  <a16:creationId xmlns:a16="http://schemas.microsoft.com/office/drawing/2014/main" id="{9AB4EF5B-A4FA-A2A5-7EEE-7CC155DC5EE8}"/>
                </a:ext>
              </a:extLst>
            </p:cNvPr>
            <p:cNvGrpSpPr/>
            <p:nvPr/>
          </p:nvGrpSpPr>
          <p:grpSpPr>
            <a:xfrm>
              <a:off x="5683588" y="4851357"/>
              <a:ext cx="937532" cy="673100"/>
              <a:chOff x="6981181" y="2654300"/>
              <a:chExt cx="742950" cy="533400"/>
            </a:xfrm>
          </p:grpSpPr>
          <p:sp>
            <p:nvSpPr>
              <p:cNvPr id="268" name="자유형: 도형 267">
                <a:extLst>
                  <a:ext uri="{FF2B5EF4-FFF2-40B4-BE49-F238E27FC236}">
                    <a16:creationId xmlns:a16="http://schemas.microsoft.com/office/drawing/2014/main" id="{7FB91FF8-DED4-BA86-30E6-E9C6AD85E808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9" name="자유형: 도형 268">
                <a:extLst>
                  <a:ext uri="{FF2B5EF4-FFF2-40B4-BE49-F238E27FC236}">
                    <a16:creationId xmlns:a16="http://schemas.microsoft.com/office/drawing/2014/main" id="{D0315A4E-D214-8BC1-9051-A92C6B8F1B4F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FE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271" name="그룹 270">
              <a:extLst>
                <a:ext uri="{FF2B5EF4-FFF2-40B4-BE49-F238E27FC236}">
                  <a16:creationId xmlns:a16="http://schemas.microsoft.com/office/drawing/2014/main" id="{5297CE9F-A9D4-99E7-966B-099FF9652E0F}"/>
                </a:ext>
              </a:extLst>
            </p:cNvPr>
            <p:cNvGrpSpPr/>
            <p:nvPr/>
          </p:nvGrpSpPr>
          <p:grpSpPr>
            <a:xfrm>
              <a:off x="7902868" y="4851356"/>
              <a:ext cx="937532" cy="673100"/>
              <a:chOff x="6981181" y="2654300"/>
              <a:chExt cx="742950" cy="533400"/>
            </a:xfrm>
          </p:grpSpPr>
          <p:sp>
            <p:nvSpPr>
              <p:cNvPr id="272" name="자유형: 도형 271">
                <a:extLst>
                  <a:ext uri="{FF2B5EF4-FFF2-40B4-BE49-F238E27FC236}">
                    <a16:creationId xmlns:a16="http://schemas.microsoft.com/office/drawing/2014/main" id="{29F6B6FA-456B-6300-711B-F8F50B75C8A6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3" name="자유형: 도형 272">
                <a:extLst>
                  <a:ext uri="{FF2B5EF4-FFF2-40B4-BE49-F238E27FC236}">
                    <a16:creationId xmlns:a16="http://schemas.microsoft.com/office/drawing/2014/main" id="{96EDAD9D-AF57-3FBF-0B21-A39D36A582FF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Docs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274" name="그룹 273">
              <a:extLst>
                <a:ext uri="{FF2B5EF4-FFF2-40B4-BE49-F238E27FC236}">
                  <a16:creationId xmlns:a16="http://schemas.microsoft.com/office/drawing/2014/main" id="{3F28BC1C-222D-24DB-F3B1-79325E0E441F}"/>
                </a:ext>
              </a:extLst>
            </p:cNvPr>
            <p:cNvGrpSpPr/>
            <p:nvPr/>
          </p:nvGrpSpPr>
          <p:grpSpPr>
            <a:xfrm>
              <a:off x="10158207" y="4851357"/>
              <a:ext cx="937532" cy="673100"/>
              <a:chOff x="6981181" y="2654300"/>
              <a:chExt cx="742950" cy="533400"/>
            </a:xfrm>
          </p:grpSpPr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C88F3DB-0B8A-DF1C-849C-4B02F23AC474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6" name="자유형: 도형 275">
                <a:extLst>
                  <a:ext uri="{FF2B5EF4-FFF2-40B4-BE49-F238E27FC236}">
                    <a16:creationId xmlns:a16="http://schemas.microsoft.com/office/drawing/2014/main" id="{E7EE3DBF-1BE5-6A07-D9E3-43E2DBF97DA2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BE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306" name="그룹 305">
              <a:extLst>
                <a:ext uri="{FF2B5EF4-FFF2-40B4-BE49-F238E27FC236}">
                  <a16:creationId xmlns:a16="http://schemas.microsoft.com/office/drawing/2014/main" id="{EDAD9FC3-39D2-3C1C-595F-2636F0F80389}"/>
                </a:ext>
              </a:extLst>
            </p:cNvPr>
            <p:cNvGrpSpPr/>
            <p:nvPr/>
          </p:nvGrpSpPr>
          <p:grpSpPr>
            <a:xfrm>
              <a:off x="7353725" y="1683318"/>
              <a:ext cx="2035819" cy="1362714"/>
              <a:chOff x="7353725" y="1683318"/>
              <a:chExt cx="2035819" cy="1362714"/>
            </a:xfrm>
          </p:grpSpPr>
          <p:pic>
            <p:nvPicPr>
              <p:cNvPr id="278" name="그래픽 277" descr="모임 단색으로 채워진">
                <a:extLst>
                  <a:ext uri="{FF2B5EF4-FFF2-40B4-BE49-F238E27FC236}">
                    <a16:creationId xmlns:a16="http://schemas.microsoft.com/office/drawing/2014/main" id="{26CCBF4A-E1DD-9A74-8573-10C8A92F11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914435" y="2131632"/>
                <a:ext cx="914400" cy="914400"/>
              </a:xfrm>
              <a:prstGeom prst="rect">
                <a:avLst/>
              </a:prstGeom>
            </p:spPr>
          </p:pic>
          <p:sp>
            <p:nvSpPr>
              <p:cNvPr id="279" name="TextBox 44">
                <a:extLst>
                  <a:ext uri="{FF2B5EF4-FFF2-40B4-BE49-F238E27FC236}">
                    <a16:creationId xmlns:a16="http://schemas.microsoft.com/office/drawing/2014/main" id="{3929C6F4-652C-217C-68F4-4413561946F6}"/>
                  </a:ext>
                </a:extLst>
              </p:cNvPr>
              <p:cNvSpPr txBox="1"/>
              <p:nvPr/>
            </p:nvSpPr>
            <p:spPr>
              <a:xfrm>
                <a:off x="7353725" y="1683318"/>
                <a:ext cx="2035819" cy="45288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SABU-Project</a:t>
                </a:r>
                <a:endParaRPr kumimoji="0" lang="ko-KR" altLang="en-US" sz="2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</p:grpSp>
        <p:cxnSp>
          <p:nvCxnSpPr>
            <p:cNvPr id="285" name="직선 연결선 284">
              <a:extLst>
                <a:ext uri="{FF2B5EF4-FFF2-40B4-BE49-F238E27FC236}">
                  <a16:creationId xmlns:a16="http://schemas.microsoft.com/office/drawing/2014/main" id="{906A73F3-C0EB-45AE-FA12-9B10C9E757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3741" y="3056417"/>
              <a:ext cx="1633218" cy="1554013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직선 연결선 290">
              <a:extLst>
                <a:ext uri="{FF2B5EF4-FFF2-40B4-BE49-F238E27FC236}">
                  <a16:creationId xmlns:a16="http://schemas.microsoft.com/office/drawing/2014/main" id="{9E145C46-0BE3-BD8C-CA2D-9C95D927B26B}"/>
                </a:ext>
              </a:extLst>
            </p:cNvPr>
            <p:cNvCxnSpPr>
              <a:cxnSpLocks/>
            </p:cNvCxnSpPr>
            <p:nvPr/>
          </p:nvCxnSpPr>
          <p:spPr>
            <a:xfrm>
              <a:off x="8828835" y="3056417"/>
              <a:ext cx="1733228" cy="1579601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직선 연결선 293">
              <a:extLst>
                <a:ext uri="{FF2B5EF4-FFF2-40B4-BE49-F238E27FC236}">
                  <a16:creationId xmlns:a16="http://schemas.microsoft.com/office/drawing/2014/main" id="{9FFE5F41-778B-0847-E01F-FCB01800B93A}"/>
                </a:ext>
              </a:extLst>
            </p:cNvPr>
            <p:cNvCxnSpPr>
              <a:cxnSpLocks/>
            </p:cNvCxnSpPr>
            <p:nvPr/>
          </p:nvCxnSpPr>
          <p:spPr>
            <a:xfrm>
              <a:off x="8353897" y="3046032"/>
              <a:ext cx="18000" cy="1691149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3" name="그룹 322">
            <a:extLst>
              <a:ext uri="{FF2B5EF4-FFF2-40B4-BE49-F238E27FC236}">
                <a16:creationId xmlns:a16="http://schemas.microsoft.com/office/drawing/2014/main" id="{0EC1E40D-6652-6235-43DB-06ED9E9403D3}"/>
              </a:ext>
            </a:extLst>
          </p:cNvPr>
          <p:cNvGrpSpPr/>
          <p:nvPr/>
        </p:nvGrpSpPr>
        <p:grpSpPr>
          <a:xfrm>
            <a:off x="309895" y="1740807"/>
            <a:ext cx="6065818" cy="4185232"/>
            <a:chOff x="309895" y="1740807"/>
            <a:chExt cx="6065818" cy="4185232"/>
          </a:xfrm>
        </p:grpSpPr>
        <p:grpSp>
          <p:nvGrpSpPr>
            <p:cNvPr id="315" name="그룹 314">
              <a:extLst>
                <a:ext uri="{FF2B5EF4-FFF2-40B4-BE49-F238E27FC236}">
                  <a16:creationId xmlns:a16="http://schemas.microsoft.com/office/drawing/2014/main" id="{C5B5466A-CA83-A606-1699-182366E15B61}"/>
                </a:ext>
              </a:extLst>
            </p:cNvPr>
            <p:cNvGrpSpPr/>
            <p:nvPr/>
          </p:nvGrpSpPr>
          <p:grpSpPr>
            <a:xfrm>
              <a:off x="309895" y="1740807"/>
              <a:ext cx="6065818" cy="4185232"/>
              <a:chOff x="-69151" y="4111575"/>
              <a:chExt cx="6065818" cy="4185232"/>
            </a:xfrm>
          </p:grpSpPr>
          <p:sp>
            <p:nvSpPr>
              <p:cNvPr id="308" name="순서도: 대체 처리 307">
                <a:extLst>
                  <a:ext uri="{FF2B5EF4-FFF2-40B4-BE49-F238E27FC236}">
                    <a16:creationId xmlns:a16="http://schemas.microsoft.com/office/drawing/2014/main" id="{C609C4AC-7444-5814-0F14-C68AA659C6C1}"/>
                  </a:ext>
                </a:extLst>
              </p:cNvPr>
              <p:cNvSpPr/>
              <p:nvPr/>
            </p:nvSpPr>
            <p:spPr>
              <a:xfrm>
                <a:off x="-69151" y="4111575"/>
                <a:ext cx="6065818" cy="4185232"/>
              </a:xfrm>
              <a:prstGeom prst="flowChartAlternateProcess">
                <a:avLst/>
              </a:prstGeom>
              <a:solidFill>
                <a:schemeClr val="accent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60" name="TextBox 259">
                <a:extLst>
                  <a:ext uri="{FF2B5EF4-FFF2-40B4-BE49-F238E27FC236}">
                    <a16:creationId xmlns:a16="http://schemas.microsoft.com/office/drawing/2014/main" id="{98B98432-57EE-9896-46A2-1733B009C8B4}"/>
                  </a:ext>
                </a:extLst>
              </p:cNvPr>
              <p:cNvSpPr txBox="1"/>
              <p:nvPr/>
            </p:nvSpPr>
            <p:spPr>
              <a:xfrm>
                <a:off x="697279" y="4324976"/>
                <a:ext cx="4532958" cy="30777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0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Project</a:t>
                </a:r>
                <a:r>
                  <a:rPr kumimoji="0" lang="ko-KR" altLang="en-US" sz="20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를 생성하여 작업 리스트 관리</a:t>
                </a:r>
                <a:endParaRPr kumimoji="0" lang="en-US" altLang="ko-KR" sz="2000" b="1" i="0" u="none" strike="noStrike" kern="1200" cap="none" spc="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309" name="그룹 308">
              <a:extLst>
                <a:ext uri="{FF2B5EF4-FFF2-40B4-BE49-F238E27FC236}">
                  <a16:creationId xmlns:a16="http://schemas.microsoft.com/office/drawing/2014/main" id="{CB590D1E-C7A2-75D6-66CF-D1A2A9D4D758}"/>
                </a:ext>
              </a:extLst>
            </p:cNvPr>
            <p:cNvGrpSpPr/>
            <p:nvPr/>
          </p:nvGrpSpPr>
          <p:grpSpPr>
            <a:xfrm>
              <a:off x="503757" y="3374667"/>
              <a:ext cx="5304263" cy="401978"/>
              <a:chOff x="6227337" y="2193050"/>
              <a:chExt cx="5304263" cy="401978"/>
            </a:xfrm>
          </p:grpSpPr>
          <p:sp>
            <p:nvSpPr>
              <p:cNvPr id="310" name="TextBox 44">
                <a:extLst>
                  <a:ext uri="{FF2B5EF4-FFF2-40B4-BE49-F238E27FC236}">
                    <a16:creationId xmlns:a16="http://schemas.microsoft.com/office/drawing/2014/main" id="{FA94CE55-3877-BED1-0397-E6CA1FCC2773}"/>
                  </a:ext>
                </a:extLst>
              </p:cNvPr>
              <p:cNvSpPr txBox="1"/>
              <p:nvPr/>
            </p:nvSpPr>
            <p:spPr>
              <a:xfrm>
                <a:off x="6736263" y="2258168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어떤 일을 하거나 작업이 필요한 것은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SABU-Project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→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이슈 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  <p:pic>
            <p:nvPicPr>
              <p:cNvPr id="311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3BC411F9-6F4D-F341-4D62-3A820AB112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322" name="그룹 321">
              <a:extLst>
                <a:ext uri="{FF2B5EF4-FFF2-40B4-BE49-F238E27FC236}">
                  <a16:creationId xmlns:a16="http://schemas.microsoft.com/office/drawing/2014/main" id="{5DC6E7D4-33F1-7C0D-49C8-064A3502FAD3}"/>
                </a:ext>
              </a:extLst>
            </p:cNvPr>
            <p:cNvGrpSpPr/>
            <p:nvPr/>
          </p:nvGrpSpPr>
          <p:grpSpPr>
            <a:xfrm>
              <a:off x="503757" y="4270479"/>
              <a:ext cx="5304263" cy="1194059"/>
              <a:chOff x="389457" y="3747176"/>
              <a:chExt cx="5304263" cy="1194059"/>
            </a:xfrm>
          </p:grpSpPr>
          <p:sp>
            <p:nvSpPr>
              <p:cNvPr id="313" name="TextBox 44">
                <a:extLst>
                  <a:ext uri="{FF2B5EF4-FFF2-40B4-BE49-F238E27FC236}">
                    <a16:creationId xmlns:a16="http://schemas.microsoft.com/office/drawing/2014/main" id="{CA9FB898-3E11-EBFA-C39D-D2D0974EB1E0}"/>
                  </a:ext>
                </a:extLst>
              </p:cNvPr>
              <p:cNvSpPr txBox="1"/>
              <p:nvPr/>
            </p:nvSpPr>
            <p:spPr>
              <a:xfrm>
                <a:off x="898383" y="3769247"/>
                <a:ext cx="4795337" cy="117198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하위에 각각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Frontend, Backend, Docs </a:t>
                </a: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레포지토리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존재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Frontend : Front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와 관련한 논의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코드 작성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등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Backend : Back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과 관련한 논의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코드 작성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등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Docs :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모든 프로젝트 관리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문서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</p:txBody>
          </p:sp>
          <p:pic>
            <p:nvPicPr>
              <p:cNvPr id="314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8DF503C0-1865-349D-1ED3-0387A5FA8D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389457" y="3747176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316" name="그룹 315">
              <a:extLst>
                <a:ext uri="{FF2B5EF4-FFF2-40B4-BE49-F238E27FC236}">
                  <a16:creationId xmlns:a16="http://schemas.microsoft.com/office/drawing/2014/main" id="{29B0FF85-95A8-78F5-BDEF-7C49E1E295CB}"/>
                </a:ext>
              </a:extLst>
            </p:cNvPr>
            <p:cNvGrpSpPr/>
            <p:nvPr/>
          </p:nvGrpSpPr>
          <p:grpSpPr>
            <a:xfrm>
              <a:off x="503757" y="2478855"/>
              <a:ext cx="5304263" cy="401978"/>
              <a:chOff x="6227337" y="2193050"/>
              <a:chExt cx="5304263" cy="401978"/>
            </a:xfrm>
          </p:grpSpPr>
          <p:sp>
            <p:nvSpPr>
              <p:cNvPr id="317" name="TextBox 44">
                <a:extLst>
                  <a:ext uri="{FF2B5EF4-FFF2-40B4-BE49-F238E27FC236}">
                    <a16:creationId xmlns:a16="http://schemas.microsoft.com/office/drawing/2014/main" id="{4C6FD3A5-5631-C479-CBA7-34BBDD3D2FB5}"/>
                  </a:ext>
                </a:extLst>
              </p:cNvPr>
              <p:cNvSpPr txBox="1"/>
              <p:nvPr/>
            </p:nvSpPr>
            <p:spPr>
              <a:xfrm>
                <a:off x="6736263" y="2258168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전반적인 작업의 진행 상황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완료 상태 등 한눈에 볼 수 있음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  <p:pic>
            <p:nvPicPr>
              <p:cNvPr id="318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87D3E529-D197-93EE-2255-55A809B9C4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6779506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D6521D-6710-38F8-2FE2-9269B3326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B3BB1F8-CF32-C2C9-3514-46568E1E846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5F4B597-97C6-E0E6-053B-D3AD7782EF0B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코드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D725226-39EC-FA36-4F7A-072AC099AD1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3F8B3A-8058-1946-7ACF-87965E4FD25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AB5A619-91C2-3B91-D0D7-0549CAFB3224}"/>
              </a:ext>
            </a:extLst>
          </p:cNvPr>
          <p:cNvGrpSpPr/>
          <p:nvPr/>
        </p:nvGrpSpPr>
        <p:grpSpPr>
          <a:xfrm>
            <a:off x="331120" y="1263568"/>
            <a:ext cx="5079080" cy="4512128"/>
            <a:chOff x="5574132" y="1276268"/>
            <a:chExt cx="5079080" cy="451212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A09C943-EFCB-6295-995B-C8F2C680C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74132" y="1728795"/>
              <a:ext cx="5079080" cy="4059601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8D54492-A8C3-3012-7AF1-67A21826E59D}"/>
                </a:ext>
              </a:extLst>
            </p:cNvPr>
            <p:cNvSpPr txBox="1"/>
            <p:nvPr/>
          </p:nvSpPr>
          <p:spPr>
            <a:xfrm>
              <a:off x="5847193" y="1276268"/>
              <a:ext cx="4532958" cy="3847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Frontend</a:t>
              </a:r>
              <a:endPara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A9421FB3-9A72-9DB3-8232-F2796C5B2743}"/>
              </a:ext>
            </a:extLst>
          </p:cNvPr>
          <p:cNvSpPr/>
          <p:nvPr/>
        </p:nvSpPr>
        <p:spPr>
          <a:xfrm>
            <a:off x="5795062" y="1716095"/>
            <a:ext cx="606581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F928626-95CD-9BCC-DF00-3301FF6BF14A}"/>
              </a:ext>
            </a:extLst>
          </p:cNvPr>
          <p:cNvGrpSpPr/>
          <p:nvPr/>
        </p:nvGrpSpPr>
        <p:grpSpPr>
          <a:xfrm>
            <a:off x="6227337" y="2373771"/>
            <a:ext cx="5304263" cy="401978"/>
            <a:chOff x="6227337" y="2193050"/>
            <a:chExt cx="5304263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EC628190-91EE-A1BD-3349-47EEB9CF2F27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언어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JavaScript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EB773D7F-51F8-3044-500D-EE04B75FE1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3A9BF07-3EFF-4EE2-775B-09A1C85145C6}"/>
              </a:ext>
            </a:extLst>
          </p:cNvPr>
          <p:cNvGrpSpPr/>
          <p:nvPr/>
        </p:nvGrpSpPr>
        <p:grpSpPr>
          <a:xfrm>
            <a:off x="6227337" y="3350932"/>
            <a:ext cx="5304263" cy="401978"/>
            <a:chOff x="6227337" y="2759866"/>
            <a:chExt cx="5304263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EF5C69BB-26F3-955E-9CF4-23A158D45239}"/>
                </a:ext>
              </a:extLst>
            </p:cNvPr>
            <p:cNvSpPr txBox="1"/>
            <p:nvPr/>
          </p:nvSpPr>
          <p:spPr>
            <a:xfrm>
              <a:off x="6736263" y="2824984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들여쓰기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함수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/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변수명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컴포넌트명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파일명 등 기본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B7B6F247-DA12-25EC-79D8-1D2B62F54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759866"/>
              <a:ext cx="401978" cy="401978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8A6DCB1-FF63-C3ED-69DC-8D05E02A6D42}"/>
              </a:ext>
            </a:extLst>
          </p:cNvPr>
          <p:cNvGrpSpPr/>
          <p:nvPr/>
        </p:nvGrpSpPr>
        <p:grpSpPr>
          <a:xfrm>
            <a:off x="6227337" y="4328092"/>
            <a:ext cx="5304263" cy="401978"/>
            <a:chOff x="6227337" y="4328092"/>
            <a:chExt cx="5304263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A9E1C883-388A-7F18-9A74-212742410090}"/>
                </a:ext>
              </a:extLst>
            </p:cNvPr>
            <p:cNvSpPr txBox="1"/>
            <p:nvPr/>
          </p:nvSpPr>
          <p:spPr>
            <a:xfrm>
              <a:off x="6736263" y="4393210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Frontend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코드 컨벤션 예시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6FBFE2A6-954E-E9FB-9453-DB484E64A4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4328092"/>
              <a:ext cx="401978" cy="401978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B376398-1E9A-4C09-2B58-278ABCE871D7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097CEB8-2FF1-CC40-010A-91F85D7684C6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8" name="TextBox 2">
              <a:extLst>
                <a:ext uri="{FF2B5EF4-FFF2-40B4-BE49-F238E27FC236}">
                  <a16:creationId xmlns:a16="http://schemas.microsoft.com/office/drawing/2014/main" id="{7F729C50-E977-A099-45F2-DDE653F63595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25431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68CA82-1EC3-EE4B-5A79-D07F86D8D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6FA3D9C-0231-0612-5056-4CB936696AC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782CFBC-3B62-1A07-5EDA-F006355B1067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4E72530-864B-4A78-123C-18D50A7816A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1A5BA-1C14-BE62-E1C6-44D499A7023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9D09804-8D8D-49F0-6D6C-62AF03ADA100}"/>
              </a:ext>
            </a:extLst>
          </p:cNvPr>
          <p:cNvGrpSpPr/>
          <p:nvPr/>
        </p:nvGrpSpPr>
        <p:grpSpPr>
          <a:xfrm>
            <a:off x="1197662" y="1633796"/>
            <a:ext cx="9796676" cy="4194568"/>
            <a:chOff x="1197662" y="1331716"/>
            <a:chExt cx="9796676" cy="4194568"/>
          </a:xfrm>
        </p:grpSpPr>
        <p:sp>
          <p:nvSpPr>
            <p:cNvPr id="7" name="순서도: 대체 처리 6">
              <a:extLst>
                <a:ext uri="{FF2B5EF4-FFF2-40B4-BE49-F238E27FC236}">
                  <a16:creationId xmlns:a16="http://schemas.microsoft.com/office/drawing/2014/main" id="{97021C51-2E3C-3A73-581A-6DC4FA426576}"/>
                </a:ext>
              </a:extLst>
            </p:cNvPr>
            <p:cNvSpPr/>
            <p:nvPr/>
          </p:nvSpPr>
          <p:spPr>
            <a:xfrm>
              <a:off x="1197662" y="1331716"/>
              <a:ext cx="9796676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86EAE67-2476-7527-BDD5-C1D932321E12}"/>
                </a:ext>
              </a:extLst>
            </p:cNvPr>
            <p:cNvGrpSpPr/>
            <p:nvPr/>
          </p:nvGrpSpPr>
          <p:grpSpPr>
            <a:xfrm>
              <a:off x="1654189" y="1669345"/>
              <a:ext cx="8920650" cy="384721"/>
              <a:chOff x="1654189" y="1669345"/>
              <a:chExt cx="8920650" cy="384721"/>
            </a:xfrm>
          </p:grpSpPr>
          <p:sp>
            <p:nvSpPr>
              <p:cNvPr id="11" name="TextBox 44">
                <a:extLst>
                  <a:ext uri="{FF2B5EF4-FFF2-40B4-BE49-F238E27FC236}">
                    <a16:creationId xmlns:a16="http://schemas.microsoft.com/office/drawing/2014/main" id="{AFF989AF-4FE4-90BC-B3B2-2EA63D859BD6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해야 할 작업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,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논의할 내용에 대해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FDD78E-35F4-A1B0-6317-0BE1C136E412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1.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2BFC14E-4722-620E-5459-7396E1DEBB88}"/>
                </a:ext>
              </a:extLst>
            </p:cNvPr>
            <p:cNvGrpSpPr/>
            <p:nvPr/>
          </p:nvGrpSpPr>
          <p:grpSpPr>
            <a:xfrm>
              <a:off x="1654189" y="2452993"/>
              <a:ext cx="8920650" cy="384721"/>
              <a:chOff x="1654189" y="1669345"/>
              <a:chExt cx="8920650" cy="384721"/>
            </a:xfrm>
          </p:grpSpPr>
          <p:sp>
            <p:nvSpPr>
              <p:cNvPr id="38" name="TextBox 44">
                <a:extLst>
                  <a:ext uri="{FF2B5EF4-FFF2-40B4-BE49-F238E27FC236}">
                    <a16:creationId xmlns:a16="http://schemas.microsoft.com/office/drawing/2014/main" id="{070B26E9-5087-51A3-FBD0-F15A6D77679C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번호와 연결되는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C799AC2-80AB-3CA5-F42D-5187CA4E8FDA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2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526AF1EE-6C0D-225A-A66F-FC36E2E14188}"/>
                </a:ext>
              </a:extLst>
            </p:cNvPr>
            <p:cNvGrpSpPr/>
            <p:nvPr/>
          </p:nvGrpSpPr>
          <p:grpSpPr>
            <a:xfrm>
              <a:off x="1654189" y="3236641"/>
              <a:ext cx="8920650" cy="384721"/>
              <a:chOff x="1654189" y="1669345"/>
              <a:chExt cx="8920650" cy="384721"/>
            </a:xfrm>
          </p:grpSpPr>
          <p:sp>
            <p:nvSpPr>
              <p:cNvPr id="49" name="TextBox 44">
                <a:extLst>
                  <a:ext uri="{FF2B5EF4-FFF2-40B4-BE49-F238E27FC236}">
                    <a16:creationId xmlns:a16="http://schemas.microsoft.com/office/drawing/2014/main" id="{A13D9D44-D390-C2E2-E57E-D7051F394200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와 관련한 작업 실행 후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생성한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Branch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에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Commit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CB50DD2-C636-21FC-BAD1-25900F449223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3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5AAD92B2-9B7E-6F01-45BB-E6BD12D83327}"/>
                </a:ext>
              </a:extLst>
            </p:cNvPr>
            <p:cNvGrpSpPr/>
            <p:nvPr/>
          </p:nvGrpSpPr>
          <p:grpSpPr>
            <a:xfrm>
              <a:off x="1654189" y="4020289"/>
              <a:ext cx="8920650" cy="384721"/>
              <a:chOff x="1654189" y="1669345"/>
              <a:chExt cx="8920650" cy="384721"/>
            </a:xfrm>
          </p:grpSpPr>
          <p:sp>
            <p:nvSpPr>
              <p:cNvPr id="52" name="TextBox 44">
                <a:extLst>
                  <a:ext uri="{FF2B5EF4-FFF2-40B4-BE49-F238E27FC236}">
                    <a16:creationId xmlns:a16="http://schemas.microsoft.com/office/drawing/2014/main" id="{AD3DFB12-5AC3-6B7B-04E5-FEE74F1168C4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Push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후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Pull Request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E040D4B3-3C35-FD03-48C5-5B0884A8380D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4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0FD03867-F2C5-ED00-7901-0B6CE45E389A}"/>
                </a:ext>
              </a:extLst>
            </p:cNvPr>
            <p:cNvGrpSpPr/>
            <p:nvPr/>
          </p:nvGrpSpPr>
          <p:grpSpPr>
            <a:xfrm>
              <a:off x="1654189" y="4803935"/>
              <a:ext cx="8920650" cy="384721"/>
              <a:chOff x="1654189" y="1669345"/>
              <a:chExt cx="8920650" cy="384721"/>
            </a:xfrm>
          </p:grpSpPr>
          <p:sp>
            <p:nvSpPr>
              <p:cNvPr id="55" name="TextBox 44">
                <a:extLst>
                  <a:ext uri="{FF2B5EF4-FFF2-40B4-BE49-F238E27FC236}">
                    <a16:creationId xmlns:a16="http://schemas.microsoft.com/office/drawing/2014/main" id="{9814BF06-B899-7F38-07D7-F72F29AC5F69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protection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rule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에 따라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PR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에 대해 다른 두 팀원의 리뷰 및 승인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마지막 검토자가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Merge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시행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A9D51C0-3201-C99E-6F21-7B706C7D6327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5.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902AA3D5-35DD-B338-509B-F3A496E1E4B8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F9908FD-2849-D645-C475-23D1B1B536FA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F826A16A-B22E-7231-6B50-93AF083A8C2A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99595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4DD00D-FF2D-793F-D974-90AD370B1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09231103-4026-25A9-F3C9-78E810CD133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4DD30FA-F22A-C5EA-5488-0EAFC393A738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7929C7-5E53-5DAF-2E5D-C1DF8470177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72376-DBE4-45E5-8053-701044BEDBF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2C78846-9237-FFCA-8C5F-92861F9B87E7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15B3285-840E-1F61-8ABC-DE0FA0A3DB85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271AF672-88C7-5291-65E8-82FD4EA89940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2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49" name="Rectangle 2">
            <a:extLst>
              <a:ext uri="{FF2B5EF4-FFF2-40B4-BE49-F238E27FC236}">
                <a16:creationId xmlns:a16="http://schemas.microsoft.com/office/drawing/2014/main" id="{B4AAAC8E-87CA-FEF5-CD4F-8FA223ADE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9024" y="132940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64" name="그룹 263">
            <a:extLst>
              <a:ext uri="{FF2B5EF4-FFF2-40B4-BE49-F238E27FC236}">
                <a16:creationId xmlns:a16="http://schemas.microsoft.com/office/drawing/2014/main" id="{AA39CB12-88F3-BE65-319E-977640D7905B}"/>
              </a:ext>
            </a:extLst>
          </p:cNvPr>
          <p:cNvGrpSpPr/>
          <p:nvPr/>
        </p:nvGrpSpPr>
        <p:grpSpPr>
          <a:xfrm>
            <a:off x="5037783" y="1895886"/>
            <a:ext cx="2116434" cy="3869443"/>
            <a:chOff x="4627957" y="2226090"/>
            <a:chExt cx="2116434" cy="3869443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C15CE79-82FD-FB7B-3AC5-E7EDFDE70032}"/>
                </a:ext>
              </a:extLst>
            </p:cNvPr>
            <p:cNvCxnSpPr>
              <a:cxnSpLocks/>
            </p:cNvCxnSpPr>
            <p:nvPr/>
          </p:nvCxnSpPr>
          <p:spPr>
            <a:xfrm>
              <a:off x="5686174" y="2805305"/>
              <a:ext cx="0" cy="414346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3854246-B888-79D5-29DD-2A454E2234B4}"/>
                </a:ext>
              </a:extLst>
            </p:cNvPr>
            <p:cNvSpPr/>
            <p:nvPr/>
          </p:nvSpPr>
          <p:spPr>
            <a:xfrm>
              <a:off x="4627957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5" name="Oval 197">
              <a:extLst>
                <a:ext uri="{FF2B5EF4-FFF2-40B4-BE49-F238E27FC236}">
                  <a16:creationId xmlns:a16="http://schemas.microsoft.com/office/drawing/2014/main" id="{59C4C255-5530-5309-3E5A-ED5039536CB4}"/>
                </a:ext>
              </a:extLst>
            </p:cNvPr>
            <p:cNvSpPr/>
            <p:nvPr/>
          </p:nvSpPr>
          <p:spPr>
            <a:xfrm rot="5400000">
              <a:off x="5249309" y="2224716"/>
              <a:ext cx="873730" cy="876477"/>
            </a:xfrm>
            <a:prstGeom prst="ellipse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92100" sx="102000" sy="102000" algn="ctr" rotWithShape="0">
                <a:prstClr val="black">
                  <a:alpha val="6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0AFE6FB-02CC-E526-CE52-EA89F421C6FE}"/>
                </a:ext>
              </a:extLst>
            </p:cNvPr>
            <p:cNvSpPr txBox="1"/>
            <p:nvPr/>
          </p:nvSpPr>
          <p:spPr>
            <a:xfrm>
              <a:off x="5128330" y="3584389"/>
              <a:ext cx="1115691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백테스팅</a:t>
              </a: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 기능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AF3BE16-1E99-20FD-A6A4-9E26C418D9BA}"/>
                </a:ext>
              </a:extLst>
            </p:cNvPr>
            <p:cNvCxnSpPr>
              <a:cxnSpLocks/>
            </p:cNvCxnSpPr>
            <p:nvPr/>
          </p:nvCxnSpPr>
          <p:spPr>
            <a:xfrm>
              <a:off x="5486561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6C0A669-EEED-A43B-7CBD-100DF745EE51}"/>
                </a:ext>
              </a:extLst>
            </p:cNvPr>
            <p:cNvSpPr txBox="1"/>
            <p:nvPr/>
          </p:nvSpPr>
          <p:spPr>
            <a:xfrm>
              <a:off x="4875860" y="4139823"/>
              <a:ext cx="1620628" cy="697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사용자가 선택한 주식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조건에 맞추어서 과거 수익률 시뮬레이션을 해주는 기능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62" name="그래픽 61" descr="상향 추세 윤곽선">
              <a:extLst>
                <a:ext uri="{FF2B5EF4-FFF2-40B4-BE49-F238E27FC236}">
                  <a16:creationId xmlns:a16="http://schemas.microsoft.com/office/drawing/2014/main" id="{38FA73DC-331A-F088-A6DE-7258C2828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42299" y="2326142"/>
              <a:ext cx="687750" cy="687750"/>
            </a:xfrm>
            <a:prstGeom prst="rect">
              <a:avLst/>
            </a:prstGeom>
          </p:spPr>
        </p:pic>
      </p:grpSp>
      <p:grpSp>
        <p:nvGrpSpPr>
          <p:cNvPr id="263" name="그룹 262">
            <a:extLst>
              <a:ext uri="{FF2B5EF4-FFF2-40B4-BE49-F238E27FC236}">
                <a16:creationId xmlns:a16="http://schemas.microsoft.com/office/drawing/2014/main" id="{AFCCDA04-772A-819F-F159-F1F4F37B2270}"/>
              </a:ext>
            </a:extLst>
          </p:cNvPr>
          <p:cNvGrpSpPr/>
          <p:nvPr/>
        </p:nvGrpSpPr>
        <p:grpSpPr>
          <a:xfrm>
            <a:off x="8260696" y="1895887"/>
            <a:ext cx="2116434" cy="3869443"/>
            <a:chOff x="7000758" y="2226090"/>
            <a:chExt cx="2116434" cy="3869443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75522FAE-EBB5-1D0E-FFF3-C4383BD0BC87}"/>
                </a:ext>
              </a:extLst>
            </p:cNvPr>
            <p:cNvSpPr/>
            <p:nvPr/>
          </p:nvSpPr>
          <p:spPr>
            <a:xfrm>
              <a:off x="7000758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EB58951C-F511-5313-E7FD-0DDA4A52E6D5}"/>
                </a:ext>
              </a:extLst>
            </p:cNvPr>
            <p:cNvGrpSpPr/>
            <p:nvPr/>
          </p:nvGrpSpPr>
          <p:grpSpPr>
            <a:xfrm>
              <a:off x="7620736" y="2226090"/>
              <a:ext cx="876477" cy="993561"/>
              <a:chOff x="7060951" y="2226090"/>
              <a:chExt cx="876477" cy="993561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16A7F8B0-E38E-E995-C5F0-978233953E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99190" y="2805305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197">
                <a:extLst>
                  <a:ext uri="{FF2B5EF4-FFF2-40B4-BE49-F238E27FC236}">
                    <a16:creationId xmlns:a16="http://schemas.microsoft.com/office/drawing/2014/main" id="{F918A070-7B96-F551-793E-A8E1DBC77EF3}"/>
                  </a:ext>
                </a:extLst>
              </p:cNvPr>
              <p:cNvSpPr/>
              <p:nvPr/>
            </p:nvSpPr>
            <p:spPr>
              <a:xfrm rot="5400000">
                <a:off x="7062325" y="2224716"/>
                <a:ext cx="873730" cy="876477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921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"/>
                  <a:cs typeface="+mn-cs"/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4ED9208-CC36-2D6A-562C-E642FC6E2A16}"/>
                </a:ext>
              </a:extLst>
            </p:cNvPr>
            <p:cNvSpPr txBox="1"/>
            <p:nvPr/>
          </p:nvSpPr>
          <p:spPr>
            <a:xfrm>
              <a:off x="7388120" y="3584389"/>
              <a:ext cx="134171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주식 데이터 수집</a:t>
              </a: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366FA4C-6373-0A59-1842-1237EDF6E242}"/>
                </a:ext>
              </a:extLst>
            </p:cNvPr>
            <p:cNvCxnSpPr>
              <a:cxnSpLocks/>
            </p:cNvCxnSpPr>
            <p:nvPr/>
          </p:nvCxnSpPr>
          <p:spPr>
            <a:xfrm>
              <a:off x="7859362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A5FFB19-8E41-0D6F-3159-8813D45C473D}"/>
                </a:ext>
              </a:extLst>
            </p:cNvPr>
            <p:cNvSpPr txBox="1"/>
            <p:nvPr/>
          </p:nvSpPr>
          <p:spPr>
            <a:xfrm>
              <a:off x="7248661" y="4139823"/>
              <a:ext cx="1620628" cy="697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API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를 이용하여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주식 과거 데이터 및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최대 기간 데이터 수집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258" name="그래픽 257" descr="데이터베이스 단색으로 채워진">
              <a:extLst>
                <a:ext uri="{FF2B5EF4-FFF2-40B4-BE49-F238E27FC236}">
                  <a16:creationId xmlns:a16="http://schemas.microsoft.com/office/drawing/2014/main" id="{D9048291-D041-05A1-786B-D25372116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720426" y="2312150"/>
              <a:ext cx="677097" cy="677097"/>
            </a:xfrm>
            <a:prstGeom prst="rect">
              <a:avLst/>
            </a:prstGeom>
          </p:spPr>
        </p:pic>
      </p:grpSp>
      <p:grpSp>
        <p:nvGrpSpPr>
          <p:cNvPr id="265" name="그룹 264">
            <a:extLst>
              <a:ext uri="{FF2B5EF4-FFF2-40B4-BE49-F238E27FC236}">
                <a16:creationId xmlns:a16="http://schemas.microsoft.com/office/drawing/2014/main" id="{00B83825-FAED-F707-0315-F9BAA66B295F}"/>
              </a:ext>
            </a:extLst>
          </p:cNvPr>
          <p:cNvGrpSpPr/>
          <p:nvPr/>
        </p:nvGrpSpPr>
        <p:grpSpPr>
          <a:xfrm>
            <a:off x="1814870" y="1895888"/>
            <a:ext cx="2116434" cy="3869443"/>
            <a:chOff x="2140279" y="2226090"/>
            <a:chExt cx="2116434" cy="386944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CFC3534-8F07-D3E4-C318-B836DD055EE3}"/>
                </a:ext>
              </a:extLst>
            </p:cNvPr>
            <p:cNvSpPr/>
            <p:nvPr/>
          </p:nvSpPr>
          <p:spPr>
            <a:xfrm>
              <a:off x="2140279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58C5578-9908-5312-E16A-FE85761047DD}"/>
                </a:ext>
              </a:extLst>
            </p:cNvPr>
            <p:cNvGrpSpPr/>
            <p:nvPr/>
          </p:nvGrpSpPr>
          <p:grpSpPr>
            <a:xfrm>
              <a:off x="2760257" y="2226090"/>
              <a:ext cx="876477" cy="993561"/>
              <a:chOff x="7060951" y="2226090"/>
              <a:chExt cx="876477" cy="993561"/>
            </a:xfrm>
          </p:grpSpPr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99E4A4E1-DF13-3098-21D0-8F1529A79F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99190" y="2805305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97">
                <a:extLst>
                  <a:ext uri="{FF2B5EF4-FFF2-40B4-BE49-F238E27FC236}">
                    <a16:creationId xmlns:a16="http://schemas.microsoft.com/office/drawing/2014/main" id="{B8D8DFFE-21C0-5915-05D0-A96F538E8D2F}"/>
                  </a:ext>
                </a:extLst>
              </p:cNvPr>
              <p:cNvSpPr/>
              <p:nvPr/>
            </p:nvSpPr>
            <p:spPr>
              <a:xfrm rot="5400000">
                <a:off x="7062325" y="2224716"/>
                <a:ext cx="873730" cy="876477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921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"/>
                  <a:cs typeface="+mn-cs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C8D9980-4E0B-B422-227F-3FA9D8D6BF06}"/>
                </a:ext>
              </a:extLst>
            </p:cNvPr>
            <p:cNvSpPr txBox="1"/>
            <p:nvPr/>
          </p:nvSpPr>
          <p:spPr>
            <a:xfrm>
              <a:off x="2551685" y="3584389"/>
              <a:ext cx="129362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클러스터링 기능</a:t>
              </a: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2B880173-5673-9002-01CA-D04154BD2A81}"/>
                </a:ext>
              </a:extLst>
            </p:cNvPr>
            <p:cNvCxnSpPr>
              <a:cxnSpLocks/>
            </p:cNvCxnSpPr>
            <p:nvPr/>
          </p:nvCxnSpPr>
          <p:spPr>
            <a:xfrm>
              <a:off x="2998883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AB258FF-F9E7-7397-0B4F-28620897368E}"/>
                </a:ext>
              </a:extLst>
            </p:cNvPr>
            <p:cNvSpPr txBox="1"/>
            <p:nvPr/>
          </p:nvSpPr>
          <p:spPr>
            <a:xfrm>
              <a:off x="2388182" y="4139823"/>
              <a:ext cx="1620628" cy="9375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주식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간 지표를 기반으로 클러스터링 하여 시각화 제공 및 분산 투자 포트폴리오 제안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262" name="그래픽 261" descr="산점도 윤곽선">
              <a:extLst>
                <a:ext uri="{FF2B5EF4-FFF2-40B4-BE49-F238E27FC236}">
                  <a16:creationId xmlns:a16="http://schemas.microsoft.com/office/drawing/2014/main" id="{D31765D1-7A39-07C8-0A3C-12BFF9D9E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875135" y="2358474"/>
              <a:ext cx="644576" cy="644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24992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F38700-76ED-3B41-FA5A-1DC9FE8FD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5A60FAA-FA9E-DDD6-17C1-75466FC03A27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0B3428-6B82-D482-FB04-C881BA6E8F0F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데이터 수집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7EDBDA-0227-11DA-B221-6B7BCDD9F8E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F8BE4-278A-BA45-0D93-18D0FD39A06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11F3973-6184-D6E5-7785-EF66A5575744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D438996-6C24-7AE6-F450-F3DEB5F92CFE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4D7B8599-4FC7-034A-C5FD-A39257968271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3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F22E6FCE-FB07-73AA-78DE-425690930700}"/>
              </a:ext>
            </a:extLst>
          </p:cNvPr>
          <p:cNvSpPr/>
          <p:nvPr/>
        </p:nvSpPr>
        <p:spPr>
          <a:xfrm>
            <a:off x="714680" y="4317664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Ticker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일일 데이터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수집 요청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(Python)</a:t>
            </a:r>
            <a:endParaRPr lang="ko-KR" altLang="en-US" sz="120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377ADD-2A02-9418-D545-4E997479A9EB}"/>
              </a:ext>
            </a:extLst>
          </p:cNvPr>
          <p:cNvSpPr/>
          <p:nvPr/>
        </p:nvSpPr>
        <p:spPr>
          <a:xfrm>
            <a:off x="714680" y="1207598"/>
            <a:ext cx="1447200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Ticker</a:t>
            </a:r>
            <a:r>
              <a:rPr lang="ko-KR" altLang="en-US" sz="1200" dirty="0">
                <a:latin typeface="+mn-ea"/>
              </a:rPr>
              <a:t> 정보 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ko-KR" altLang="en-US" sz="1200" dirty="0">
                <a:latin typeface="+mn-ea"/>
              </a:rPr>
              <a:t>데이터 수집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요청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(Python)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F48B1FC-0538-1317-2AD2-086C96720556}"/>
              </a:ext>
            </a:extLst>
          </p:cNvPr>
          <p:cNvSpPr/>
          <p:nvPr/>
        </p:nvSpPr>
        <p:spPr>
          <a:xfrm>
            <a:off x="3097084" y="1207598"/>
            <a:ext cx="1447200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+mn-ea"/>
              </a:rPr>
              <a:t>Javacript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실행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(Puppeteer)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1E7FC2-3A86-AEBF-0FAD-F1CCA5C43D20}"/>
              </a:ext>
            </a:extLst>
          </p:cNvPr>
          <p:cNvSpPr/>
          <p:nvPr/>
        </p:nvSpPr>
        <p:spPr>
          <a:xfrm>
            <a:off x="5479488" y="1207598"/>
            <a:ext cx="1448416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Nasdaq </a:t>
            </a:r>
            <a:r>
              <a:rPr lang="ko-KR" altLang="en-US" sz="1200" dirty="0">
                <a:latin typeface="+mn-ea"/>
              </a:rPr>
              <a:t>홈페이지 내 </a:t>
            </a:r>
            <a:r>
              <a:rPr lang="en-US" altLang="ko-KR" sz="1200" dirty="0">
                <a:latin typeface="+mn-ea"/>
              </a:rPr>
              <a:t>Screener</a:t>
            </a:r>
            <a:r>
              <a:rPr lang="ko-KR" altLang="en-US" sz="1200" dirty="0">
                <a:latin typeface="+mn-ea"/>
              </a:rPr>
              <a:t>를 통해 </a:t>
            </a:r>
            <a:r>
              <a:rPr lang="en-US" altLang="ko-KR" sz="1200" dirty="0">
                <a:latin typeface="+mn-ea"/>
              </a:rPr>
              <a:t>Ticker </a:t>
            </a:r>
            <a:r>
              <a:rPr lang="ko-KR" altLang="en-US" sz="1200" dirty="0">
                <a:latin typeface="+mn-ea"/>
              </a:rPr>
              <a:t>수집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73076BE-B737-282C-62E2-560632B20660}"/>
              </a:ext>
            </a:extLst>
          </p:cNvPr>
          <p:cNvSpPr/>
          <p:nvPr/>
        </p:nvSpPr>
        <p:spPr>
          <a:xfrm>
            <a:off x="5479488" y="2760751"/>
            <a:ext cx="1448416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전체 </a:t>
            </a:r>
            <a:r>
              <a:rPr lang="en-US" altLang="ko-KR" sz="1200" dirty="0">
                <a:latin typeface="+mn-ea"/>
              </a:rPr>
              <a:t>ETF</a:t>
            </a:r>
            <a:r>
              <a:rPr lang="ko-KR" altLang="en-US" sz="1200" dirty="0">
                <a:latin typeface="+mn-ea"/>
              </a:rPr>
              <a:t>에 대한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Ticker CSV </a:t>
            </a:r>
            <a:r>
              <a:rPr lang="ko-KR" altLang="en-US" sz="1200" dirty="0">
                <a:latin typeface="+mn-ea"/>
              </a:rPr>
              <a:t>저장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A2144B-6DAC-8D3C-0F8F-83414C2DEFE1}"/>
              </a:ext>
            </a:extLst>
          </p:cNvPr>
          <p:cNvSpPr/>
          <p:nvPr/>
        </p:nvSpPr>
        <p:spPr>
          <a:xfrm>
            <a:off x="3097084" y="4320377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CSV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데이터 읽기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499DCE-A44A-30AF-DD3E-39F2B3D6BCF2}"/>
              </a:ext>
            </a:extLst>
          </p:cNvPr>
          <p:cNvSpPr/>
          <p:nvPr/>
        </p:nvSpPr>
        <p:spPr>
          <a:xfrm>
            <a:off x="5479488" y="4321055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accent3"/>
                </a:solidFill>
                <a:latin typeface="+mn-ea"/>
              </a:rPr>
              <a:t>Tiingo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 API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에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각 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Ticker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정보 요청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7B6AF8A-A108-E09E-43B3-243696952F4C}"/>
              </a:ext>
            </a:extLst>
          </p:cNvPr>
          <p:cNvSpPr/>
          <p:nvPr/>
        </p:nvSpPr>
        <p:spPr>
          <a:xfrm>
            <a:off x="7861892" y="4330580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받은 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CSV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데이터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./Stock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폴더에 저장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282B77B-91BE-184D-E557-76780325E3D6}"/>
              </a:ext>
            </a:extLst>
          </p:cNvPr>
          <p:cNvCxnSpPr>
            <a:stCxn id="5" idx="3"/>
            <a:endCxn id="12" idx="1"/>
          </p:cNvCxnSpPr>
          <p:nvPr/>
        </p:nvCxnSpPr>
        <p:spPr>
          <a:xfrm>
            <a:off x="2161880" y="1702598"/>
            <a:ext cx="93520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733E39C-98D1-9B36-DF93-E88039B71D20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4544284" y="1702598"/>
            <a:ext cx="93520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ABA92CA-E89E-8CEA-C9E9-433286D16487}"/>
              </a:ext>
            </a:extLst>
          </p:cNvPr>
          <p:cNvCxnSpPr>
            <a:cxnSpLocks/>
            <a:stCxn id="13" idx="3"/>
            <a:endCxn id="32" idx="2"/>
          </p:cNvCxnSpPr>
          <p:nvPr/>
        </p:nvCxnSpPr>
        <p:spPr>
          <a:xfrm>
            <a:off x="6927904" y="1702598"/>
            <a:ext cx="71981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44">
            <a:extLst>
              <a:ext uri="{FF2B5EF4-FFF2-40B4-BE49-F238E27FC236}">
                <a16:creationId xmlns:a16="http://schemas.microsoft.com/office/drawing/2014/main" id="{A9462DAC-B1F5-9550-298E-7F5F0BC8E212}"/>
              </a:ext>
            </a:extLst>
          </p:cNvPr>
          <p:cNvSpPr txBox="1"/>
          <p:nvPr/>
        </p:nvSpPr>
        <p:spPr>
          <a:xfrm>
            <a:off x="2394481" y="1382563"/>
            <a:ext cx="470002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exec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8" name="TextBox 44">
            <a:extLst>
              <a:ext uri="{FF2B5EF4-FFF2-40B4-BE49-F238E27FC236}">
                <a16:creationId xmlns:a16="http://schemas.microsoft.com/office/drawing/2014/main" id="{6BE70685-8C15-DB4B-2A84-9CEC9982D0E4}"/>
              </a:ext>
            </a:extLst>
          </p:cNvPr>
          <p:cNvSpPr txBox="1"/>
          <p:nvPr/>
        </p:nvSpPr>
        <p:spPr>
          <a:xfrm>
            <a:off x="4751490" y="1382563"/>
            <a:ext cx="517002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웹 </a:t>
            </a:r>
            <a:r>
              <a:rPr kumimoji="0" lang="ko-KR" altLang="en-US" sz="1500" b="0" i="0" u="none" strike="noStrike" kern="1200" cap="none" spc="-50" normalizeH="0" baseline="0" dirty="0" err="1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서칭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45B520F-74B0-59E1-A5C2-C6367E77D336}"/>
              </a:ext>
            </a:extLst>
          </p:cNvPr>
          <p:cNvSpPr>
            <a:spLocks noChangeAspect="1"/>
          </p:cNvSpPr>
          <p:nvPr/>
        </p:nvSpPr>
        <p:spPr>
          <a:xfrm>
            <a:off x="7647718" y="1196236"/>
            <a:ext cx="1012723" cy="101272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Nasdaq</a:t>
            </a:r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9930DDD-3B9A-1877-DD69-62CAB66256FE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6203696" y="2197598"/>
            <a:ext cx="0" cy="56315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0" name="TextBox 44">
            <a:extLst>
              <a:ext uri="{FF2B5EF4-FFF2-40B4-BE49-F238E27FC236}">
                <a16:creationId xmlns:a16="http://schemas.microsoft.com/office/drawing/2014/main" id="{3BC4C665-8FE9-CD63-698F-39EC92B81169}"/>
              </a:ext>
            </a:extLst>
          </p:cNvPr>
          <p:cNvSpPr txBox="1"/>
          <p:nvPr/>
        </p:nvSpPr>
        <p:spPr>
          <a:xfrm>
            <a:off x="6287634" y="2306843"/>
            <a:ext cx="693269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다운로드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76288210-2324-6C2B-9A3C-BADB417CE32C}"/>
              </a:ext>
            </a:extLst>
          </p:cNvPr>
          <p:cNvCxnSpPr>
            <a:cxnSpLocks/>
            <a:stCxn id="6" idx="3"/>
            <a:endCxn id="15" idx="1"/>
          </p:cNvCxnSpPr>
          <p:nvPr/>
        </p:nvCxnSpPr>
        <p:spPr>
          <a:xfrm>
            <a:off x="2161880" y="4812664"/>
            <a:ext cx="935204" cy="271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D6345E2F-6236-20BF-732A-C9303900A614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4544284" y="4815377"/>
            <a:ext cx="935204" cy="678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4ABBDAF-CCC0-2139-CEC4-6D04C8F8C159}"/>
              </a:ext>
            </a:extLst>
          </p:cNvPr>
          <p:cNvCxnSpPr>
            <a:cxnSpLocks/>
            <a:stCxn id="14" idx="1"/>
            <a:endCxn id="15" idx="0"/>
          </p:cNvCxnSpPr>
          <p:nvPr/>
        </p:nvCxnSpPr>
        <p:spPr>
          <a:xfrm rot="10800000" flipV="1">
            <a:off x="3820684" y="3255751"/>
            <a:ext cx="1658804" cy="1064626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2" name="TextBox 44">
            <a:extLst>
              <a:ext uri="{FF2B5EF4-FFF2-40B4-BE49-F238E27FC236}">
                <a16:creationId xmlns:a16="http://schemas.microsoft.com/office/drawing/2014/main" id="{1A18AA53-A3C8-C9E8-AF47-E8A78152B78A}"/>
              </a:ext>
            </a:extLst>
          </p:cNvPr>
          <p:cNvSpPr txBox="1"/>
          <p:nvPr/>
        </p:nvSpPr>
        <p:spPr>
          <a:xfrm>
            <a:off x="3844781" y="2916363"/>
            <a:ext cx="155517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Pandas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라이브러리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6196E30B-43E3-3A08-CE31-1CAB93FA9597}"/>
              </a:ext>
            </a:extLst>
          </p:cNvPr>
          <p:cNvSpPr>
            <a:spLocks noChangeAspect="1"/>
          </p:cNvSpPr>
          <p:nvPr/>
        </p:nvSpPr>
        <p:spPr>
          <a:xfrm>
            <a:off x="5696726" y="5741658"/>
            <a:ext cx="1012723" cy="101272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+mn-ea"/>
              </a:rPr>
              <a:t>Tiingo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API</a:t>
            </a:r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C7E97264-FF59-04DD-AE55-0EA3785D53AB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6926688" y="4816055"/>
            <a:ext cx="935204" cy="952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9" name="타원 58">
            <a:extLst>
              <a:ext uri="{FF2B5EF4-FFF2-40B4-BE49-F238E27FC236}">
                <a16:creationId xmlns:a16="http://schemas.microsoft.com/office/drawing/2014/main" id="{D33E83B1-4B01-E892-EC61-1E5863773FE7}"/>
              </a:ext>
            </a:extLst>
          </p:cNvPr>
          <p:cNvSpPr>
            <a:spLocks noChangeAspect="1"/>
          </p:cNvSpPr>
          <p:nvPr/>
        </p:nvSpPr>
        <p:spPr>
          <a:xfrm>
            <a:off x="9634944" y="1757085"/>
            <a:ext cx="2227829" cy="2227829"/>
          </a:xfrm>
          <a:prstGeom prst="ellipse">
            <a:avLst/>
          </a:prstGeom>
          <a:solidFill>
            <a:srgbClr val="00B0F0"/>
          </a:solidFill>
          <a:ln>
            <a:solidFill>
              <a:schemeClr val="accent3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+mj-ea"/>
                <a:ea typeface="+mj-ea"/>
              </a:rPr>
              <a:t>클러스터링 모듈</a:t>
            </a:r>
          </a:p>
        </p:txBody>
      </p:sp>
      <p:cxnSp>
        <p:nvCxnSpPr>
          <p:cNvPr id="60" name="직선 화살표 연결선 48">
            <a:extLst>
              <a:ext uri="{FF2B5EF4-FFF2-40B4-BE49-F238E27FC236}">
                <a16:creationId xmlns:a16="http://schemas.microsoft.com/office/drawing/2014/main" id="{AAA3A7D5-B760-0227-C6CD-5DDF7EA6DBCB}"/>
              </a:ext>
            </a:extLst>
          </p:cNvPr>
          <p:cNvCxnSpPr>
            <a:cxnSpLocks/>
            <a:stCxn id="63" idx="0"/>
            <a:endCxn id="59" idx="2"/>
          </p:cNvCxnSpPr>
          <p:nvPr/>
        </p:nvCxnSpPr>
        <p:spPr>
          <a:xfrm rot="5400000" flipH="1" flipV="1">
            <a:off x="8777831" y="2677411"/>
            <a:ext cx="663523" cy="1050703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TextBox 44">
            <a:extLst>
              <a:ext uri="{FF2B5EF4-FFF2-40B4-BE49-F238E27FC236}">
                <a16:creationId xmlns:a16="http://schemas.microsoft.com/office/drawing/2014/main" id="{F57667AB-B3C1-16E7-8C9C-3D1EDFBF0516}"/>
              </a:ext>
            </a:extLst>
          </p:cNvPr>
          <p:cNvSpPr txBox="1"/>
          <p:nvPr/>
        </p:nvSpPr>
        <p:spPr>
          <a:xfrm>
            <a:off x="7806652" y="3534523"/>
            <a:ext cx="155517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Pandas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라이브러리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261" name="직선 연결선 260">
            <a:extLst>
              <a:ext uri="{FF2B5EF4-FFF2-40B4-BE49-F238E27FC236}">
                <a16:creationId xmlns:a16="http://schemas.microsoft.com/office/drawing/2014/main" id="{812D8CD2-46AD-EF18-F1DA-35C98E91DFB8}"/>
              </a:ext>
            </a:extLst>
          </p:cNvPr>
          <p:cNvCxnSpPr>
            <a:cxnSpLocks/>
            <a:stCxn id="18" idx="0"/>
            <a:endCxn id="63" idx="2"/>
          </p:cNvCxnSpPr>
          <p:nvPr/>
        </p:nvCxnSpPr>
        <p:spPr>
          <a:xfrm flipH="1" flipV="1">
            <a:off x="8584241" y="3806264"/>
            <a:ext cx="1251" cy="52431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직선 화살표 연결선 270">
            <a:extLst>
              <a:ext uri="{FF2B5EF4-FFF2-40B4-BE49-F238E27FC236}">
                <a16:creationId xmlns:a16="http://schemas.microsoft.com/office/drawing/2014/main" id="{E64ABF80-2992-D477-EFD0-DB5C00E0C9D4}"/>
              </a:ext>
            </a:extLst>
          </p:cNvPr>
          <p:cNvCxnSpPr>
            <a:cxnSpLocks/>
            <a:stCxn id="16" idx="2"/>
            <a:endCxn id="54" idx="0"/>
          </p:cNvCxnSpPr>
          <p:nvPr/>
        </p:nvCxnSpPr>
        <p:spPr>
          <a:xfrm>
            <a:off x="6203088" y="5311055"/>
            <a:ext cx="0" cy="43060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9990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2A60979-096B-F0C1-9D23-5197984DC52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4" name="그림 203" descr="사람, 의류, 손가락, 손목이(가) 표시된 사진&#10;&#10;자동 생성된 설명">
            <a:extLst>
              <a:ext uri="{FF2B5EF4-FFF2-40B4-BE49-F238E27FC236}">
                <a16:creationId xmlns:a16="http://schemas.microsoft.com/office/drawing/2014/main" id="{F76D4194-448F-4870-C1C7-BFE23A3088C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168244"/>
            <a:ext cx="12188389" cy="3267276"/>
          </a:xfrm>
          <a:custGeom>
            <a:avLst/>
            <a:gdLst>
              <a:gd name="connsiteX0" fmla="*/ 0 w 12188389"/>
              <a:gd name="connsiteY0" fmla="*/ 0 h 3267276"/>
              <a:gd name="connsiteX1" fmla="*/ 12188389 w 12188389"/>
              <a:gd name="connsiteY1" fmla="*/ 0 h 3267276"/>
              <a:gd name="connsiteX2" fmla="*/ 12188389 w 12188389"/>
              <a:gd name="connsiteY2" fmla="*/ 3267276 h 3267276"/>
              <a:gd name="connsiteX3" fmla="*/ 0 w 12188389"/>
              <a:gd name="connsiteY3" fmla="*/ 3267276 h 3267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389" h="3267276">
                <a:moveTo>
                  <a:pt x="0" y="0"/>
                </a:moveTo>
                <a:lnTo>
                  <a:pt x="12188389" y="0"/>
                </a:lnTo>
                <a:lnTo>
                  <a:pt x="12188389" y="3267276"/>
                </a:lnTo>
                <a:lnTo>
                  <a:pt x="0" y="3267276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0A95CF-9614-870E-645B-5A4853BE7DF4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5C3DD-2E93-8DC3-B015-2B6AE05E78DF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b="1" spc="-15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97559CE-0E70-3264-EF46-D60DBC305BE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02201-3661-8C21-13CC-A9C6749F8A66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3706D4-C934-D5F4-3C24-4C9F3186EA09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DD42E8-127B-0289-9E29-D9E3E81B6E7D}"/>
              </a:ext>
            </a:extLst>
          </p:cNvPr>
          <p:cNvSpPr txBox="1"/>
          <p:nvPr/>
        </p:nvSpPr>
        <p:spPr>
          <a:xfrm>
            <a:off x="10615667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201074-A33C-5DD9-BDF1-8D2796BEB75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A356F4-6823-EFB6-EAD9-4E8C5AC4C268}"/>
              </a:ext>
            </a:extLst>
          </p:cNvPr>
          <p:cNvSpPr/>
          <p:nvPr/>
        </p:nvSpPr>
        <p:spPr>
          <a:xfrm>
            <a:off x="8014309" y="956672"/>
            <a:ext cx="769512" cy="12748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E970EC3E-FC53-4978-EFF0-201FBCE038D8}"/>
              </a:ext>
            </a:extLst>
          </p:cNvPr>
          <p:cNvSpPr txBox="1"/>
          <p:nvPr/>
        </p:nvSpPr>
        <p:spPr>
          <a:xfrm>
            <a:off x="7315266" y="3657986"/>
            <a:ext cx="438362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/>
                <a:ea typeface="Pretendard ExtraBold"/>
                <a:cs typeface="+mn-cs"/>
              </a:rPr>
              <a:t>WORK SUMMARY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B30732EC-8446-DB2B-CE41-D72EE7BBD2D3}"/>
              </a:ext>
            </a:extLst>
          </p:cNvPr>
          <p:cNvSpPr txBox="1"/>
          <p:nvPr/>
        </p:nvSpPr>
        <p:spPr>
          <a:xfrm>
            <a:off x="7626285" y="4641074"/>
            <a:ext cx="4091458" cy="936347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입력하세요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cxnSp>
        <p:nvCxnSpPr>
          <p:cNvPr id="214" name="직선 연결선 213">
            <a:extLst>
              <a:ext uri="{FF2B5EF4-FFF2-40B4-BE49-F238E27FC236}">
                <a16:creationId xmlns:a16="http://schemas.microsoft.com/office/drawing/2014/main" id="{E185B1C7-EE53-0879-9BDC-2CF9D50E4976}"/>
              </a:ext>
            </a:extLst>
          </p:cNvPr>
          <p:cNvCxnSpPr>
            <a:cxnSpLocks/>
          </p:cNvCxnSpPr>
          <p:nvPr/>
        </p:nvCxnSpPr>
        <p:spPr>
          <a:xfrm>
            <a:off x="2364483" y="2919512"/>
            <a:ext cx="0" cy="414346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D1878CFE-B390-202F-DE00-E3E198D47144}"/>
              </a:ext>
            </a:extLst>
          </p:cNvPr>
          <p:cNvSpPr/>
          <p:nvPr/>
        </p:nvSpPr>
        <p:spPr>
          <a:xfrm>
            <a:off x="1306266" y="3333858"/>
            <a:ext cx="2116434" cy="28758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16" name="Oval 197">
            <a:extLst>
              <a:ext uri="{FF2B5EF4-FFF2-40B4-BE49-F238E27FC236}">
                <a16:creationId xmlns:a16="http://schemas.microsoft.com/office/drawing/2014/main" id="{FCEB1EF0-EDBD-C716-0B60-5F9FD2544195}"/>
              </a:ext>
            </a:extLst>
          </p:cNvPr>
          <p:cNvSpPr/>
          <p:nvPr/>
        </p:nvSpPr>
        <p:spPr>
          <a:xfrm rot="5400000">
            <a:off x="1927618" y="2338923"/>
            <a:ext cx="873730" cy="876477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>
            <a:outerShdw blurRad="292100" sx="102000" sy="102000" algn="ctr" rotWithShape="0">
              <a:prstClr val="black">
                <a:alpha val="6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"/>
              <a:cs typeface="+mn-cs"/>
            </a:endParaRPr>
          </a:p>
        </p:txBody>
      </p:sp>
      <p:sp>
        <p:nvSpPr>
          <p:cNvPr id="218" name="자유형: 도형 217">
            <a:extLst>
              <a:ext uri="{FF2B5EF4-FFF2-40B4-BE49-F238E27FC236}">
                <a16:creationId xmlns:a16="http://schemas.microsoft.com/office/drawing/2014/main" id="{CA947AD2-3E15-F903-7FA5-E316BA5F19C0}"/>
              </a:ext>
            </a:extLst>
          </p:cNvPr>
          <p:cNvSpPr/>
          <p:nvPr/>
        </p:nvSpPr>
        <p:spPr>
          <a:xfrm>
            <a:off x="2151413" y="2545831"/>
            <a:ext cx="426140" cy="431337"/>
          </a:xfrm>
          <a:custGeom>
            <a:avLst/>
            <a:gdLst>
              <a:gd name="connsiteX0" fmla="*/ 244609 w 426140"/>
              <a:gd name="connsiteY0" fmla="*/ 431337 h 431337"/>
              <a:gd name="connsiteX1" fmla="*/ 174287 w 426140"/>
              <a:gd name="connsiteY1" fmla="*/ 431337 h 431337"/>
              <a:gd name="connsiteX2" fmla="*/ 169748 w 426140"/>
              <a:gd name="connsiteY2" fmla="*/ 376190 h 431337"/>
              <a:gd name="connsiteX3" fmla="*/ 125030 w 426140"/>
              <a:gd name="connsiteY3" fmla="*/ 356210 h 431337"/>
              <a:gd name="connsiteX4" fmla="*/ 84707 w 426140"/>
              <a:gd name="connsiteY4" fmla="*/ 390751 h 431337"/>
              <a:gd name="connsiteX5" fmla="*/ 35050 w 426140"/>
              <a:gd name="connsiteY5" fmla="*/ 340453 h 431337"/>
              <a:gd name="connsiteX6" fmla="*/ 70325 w 426140"/>
              <a:gd name="connsiteY6" fmla="*/ 298236 h 431337"/>
              <a:gd name="connsiteX7" fmla="*/ 52633 w 426140"/>
              <a:gd name="connsiteY7" fmla="*/ 251961 h 431337"/>
              <a:gd name="connsiteX8" fmla="*/ 0 w 426140"/>
              <a:gd name="connsiteY8" fmla="*/ 247513 h 431337"/>
              <a:gd name="connsiteX9" fmla="*/ 17 w 426140"/>
              <a:gd name="connsiteY9" fmla="*/ 176484 h 431337"/>
              <a:gd name="connsiteX10" fmla="*/ 54460 w 426140"/>
              <a:gd name="connsiteY10" fmla="*/ 171891 h 431337"/>
              <a:gd name="connsiteX11" fmla="*/ 74257 w 426140"/>
              <a:gd name="connsiteY11" fmla="*/ 126503 h 431337"/>
              <a:gd name="connsiteX12" fmla="*/ 40158 w 426140"/>
              <a:gd name="connsiteY12" fmla="*/ 85695 h 431337"/>
              <a:gd name="connsiteX13" fmla="*/ 89826 w 426140"/>
              <a:gd name="connsiteY13" fmla="*/ 35400 h 431337"/>
              <a:gd name="connsiteX14" fmla="*/ 131548 w 426140"/>
              <a:gd name="connsiteY14" fmla="*/ 71150 h 431337"/>
              <a:gd name="connsiteX15" fmla="*/ 177135 w 426140"/>
              <a:gd name="connsiteY15" fmla="*/ 53300 h 431337"/>
              <a:gd name="connsiteX16" fmla="*/ 181525 w 426140"/>
              <a:gd name="connsiteY16" fmla="*/ 0 h 431337"/>
              <a:gd name="connsiteX17" fmla="*/ 251857 w 426140"/>
              <a:gd name="connsiteY17" fmla="*/ 0 h 431337"/>
              <a:gd name="connsiteX18" fmla="*/ 256400 w 426140"/>
              <a:gd name="connsiteY18" fmla="*/ 55154 h 431337"/>
              <a:gd name="connsiteX19" fmla="*/ 301117 w 426140"/>
              <a:gd name="connsiteY19" fmla="*/ 75130 h 431337"/>
              <a:gd name="connsiteX20" fmla="*/ 341450 w 426140"/>
              <a:gd name="connsiteY20" fmla="*/ 40579 h 431337"/>
              <a:gd name="connsiteX21" fmla="*/ 391115 w 426140"/>
              <a:gd name="connsiteY21" fmla="*/ 90874 h 431337"/>
              <a:gd name="connsiteX22" fmla="*/ 355823 w 426140"/>
              <a:gd name="connsiteY22" fmla="*/ 133088 h 431337"/>
              <a:gd name="connsiteX23" fmla="*/ 373521 w 426140"/>
              <a:gd name="connsiteY23" fmla="*/ 179376 h 431337"/>
              <a:gd name="connsiteX24" fmla="*/ 426141 w 426140"/>
              <a:gd name="connsiteY24" fmla="*/ 183817 h 431337"/>
              <a:gd name="connsiteX25" fmla="*/ 426134 w 426140"/>
              <a:gd name="connsiteY25" fmla="*/ 254846 h 431337"/>
              <a:gd name="connsiteX26" fmla="*/ 371684 w 426140"/>
              <a:gd name="connsiteY26" fmla="*/ 259442 h 431337"/>
              <a:gd name="connsiteX27" fmla="*/ 351887 w 426140"/>
              <a:gd name="connsiteY27" fmla="*/ 304831 h 431337"/>
              <a:gd name="connsiteX28" fmla="*/ 385986 w 426140"/>
              <a:gd name="connsiteY28" fmla="*/ 345636 h 431337"/>
              <a:gd name="connsiteX29" fmla="*/ 336322 w 426140"/>
              <a:gd name="connsiteY29" fmla="*/ 395934 h 431337"/>
              <a:gd name="connsiteX30" fmla="*/ 294586 w 426140"/>
              <a:gd name="connsiteY30" fmla="*/ 360180 h 431337"/>
              <a:gd name="connsiteX31" fmla="*/ 249010 w 426140"/>
              <a:gd name="connsiteY31" fmla="*/ 378037 h 431337"/>
              <a:gd name="connsiteX32" fmla="*/ 244609 w 426140"/>
              <a:gd name="connsiteY32" fmla="*/ 431337 h 431337"/>
              <a:gd name="connsiteX33" fmla="*/ 186705 w 426140"/>
              <a:gd name="connsiteY33" fmla="*/ 417858 h 431337"/>
              <a:gd name="connsiteX34" fmla="*/ 232197 w 426140"/>
              <a:gd name="connsiteY34" fmla="*/ 417858 h 431337"/>
              <a:gd name="connsiteX35" fmla="*/ 236410 w 426140"/>
              <a:gd name="connsiteY35" fmla="*/ 366818 h 431337"/>
              <a:gd name="connsiteX36" fmla="*/ 241424 w 426140"/>
              <a:gd name="connsiteY36" fmla="*/ 365851 h 431337"/>
              <a:gd name="connsiteX37" fmla="*/ 291735 w 426140"/>
              <a:gd name="connsiteY37" fmla="*/ 346178 h 431337"/>
              <a:gd name="connsiteX38" fmla="*/ 295928 w 426140"/>
              <a:gd name="connsiteY38" fmla="*/ 343580 h 431337"/>
              <a:gd name="connsiteX39" fmla="*/ 335550 w 426140"/>
              <a:gd name="connsiteY39" fmla="*/ 377524 h 431337"/>
              <a:gd name="connsiteX40" fmla="*/ 367786 w 426140"/>
              <a:gd name="connsiteY40" fmla="*/ 344878 h 431337"/>
              <a:gd name="connsiteX41" fmla="*/ 335108 w 426140"/>
              <a:gd name="connsiteY41" fmla="*/ 305774 h 431337"/>
              <a:gd name="connsiteX42" fmla="*/ 337932 w 426140"/>
              <a:gd name="connsiteY42" fmla="*/ 301575 h 431337"/>
              <a:gd name="connsiteX43" fmla="*/ 359769 w 426140"/>
              <a:gd name="connsiteY43" fmla="*/ 251574 h 431337"/>
              <a:gd name="connsiteX44" fmla="*/ 360894 w 426140"/>
              <a:gd name="connsiteY44" fmla="*/ 246826 h 431337"/>
              <a:gd name="connsiteX45" fmla="*/ 412651 w 426140"/>
              <a:gd name="connsiteY45" fmla="*/ 242459 h 431337"/>
              <a:gd name="connsiteX46" fmla="*/ 412658 w 426140"/>
              <a:gd name="connsiteY46" fmla="*/ 196204 h 431337"/>
              <a:gd name="connsiteX47" fmla="*/ 362242 w 426140"/>
              <a:gd name="connsiteY47" fmla="*/ 191945 h 431337"/>
              <a:gd name="connsiteX48" fmla="*/ 361295 w 426140"/>
              <a:gd name="connsiteY48" fmla="*/ 186904 h 431337"/>
              <a:gd name="connsiteX49" fmla="*/ 341848 w 426140"/>
              <a:gd name="connsiteY49" fmla="*/ 135878 h 431337"/>
              <a:gd name="connsiteX50" fmla="*/ 339361 w 426140"/>
              <a:gd name="connsiteY50" fmla="*/ 131760 h 431337"/>
              <a:gd name="connsiteX51" fmla="*/ 372914 w 426140"/>
              <a:gd name="connsiteY51" fmla="*/ 91619 h 431337"/>
              <a:gd name="connsiteX52" fmla="*/ 340679 w 426140"/>
              <a:gd name="connsiteY52" fmla="*/ 58975 h 431337"/>
              <a:gd name="connsiteX53" fmla="*/ 302077 w 426140"/>
              <a:gd name="connsiteY53" fmla="*/ 92043 h 431337"/>
              <a:gd name="connsiteX54" fmla="*/ 297811 w 426140"/>
              <a:gd name="connsiteY54" fmla="*/ 89105 h 431337"/>
              <a:gd name="connsiteX55" fmla="*/ 248474 w 426140"/>
              <a:gd name="connsiteY55" fmla="*/ 67009 h 431337"/>
              <a:gd name="connsiteX56" fmla="*/ 243756 w 426140"/>
              <a:gd name="connsiteY56" fmla="*/ 65856 h 431337"/>
              <a:gd name="connsiteX57" fmla="*/ 239443 w 426140"/>
              <a:gd name="connsiteY57" fmla="*/ 13479 h 431337"/>
              <a:gd name="connsiteX58" fmla="*/ 193943 w 426140"/>
              <a:gd name="connsiteY58" fmla="*/ 13479 h 431337"/>
              <a:gd name="connsiteX59" fmla="*/ 189738 w 426140"/>
              <a:gd name="connsiteY59" fmla="*/ 64515 h 431337"/>
              <a:gd name="connsiteX60" fmla="*/ 184717 w 426140"/>
              <a:gd name="connsiteY60" fmla="*/ 65486 h 431337"/>
              <a:gd name="connsiteX61" fmla="*/ 134402 w 426140"/>
              <a:gd name="connsiteY61" fmla="*/ 85155 h 431337"/>
              <a:gd name="connsiteX62" fmla="*/ 130210 w 426140"/>
              <a:gd name="connsiteY62" fmla="*/ 87753 h 431337"/>
              <a:gd name="connsiteX63" fmla="*/ 90594 w 426140"/>
              <a:gd name="connsiteY63" fmla="*/ 53806 h 431337"/>
              <a:gd name="connsiteX64" fmla="*/ 58359 w 426140"/>
              <a:gd name="connsiteY64" fmla="*/ 86449 h 431337"/>
              <a:gd name="connsiteX65" fmla="*/ 91039 w 426140"/>
              <a:gd name="connsiteY65" fmla="*/ 125560 h 431337"/>
              <a:gd name="connsiteX66" fmla="*/ 88219 w 426140"/>
              <a:gd name="connsiteY66" fmla="*/ 129758 h 431337"/>
              <a:gd name="connsiteX67" fmla="*/ 66375 w 426140"/>
              <a:gd name="connsiteY67" fmla="*/ 179756 h 431337"/>
              <a:gd name="connsiteX68" fmla="*/ 65250 w 426140"/>
              <a:gd name="connsiteY68" fmla="*/ 184508 h 431337"/>
              <a:gd name="connsiteX69" fmla="*/ 13493 w 426140"/>
              <a:gd name="connsiteY69" fmla="*/ 188872 h 431337"/>
              <a:gd name="connsiteX70" fmla="*/ 13483 w 426140"/>
              <a:gd name="connsiteY70" fmla="*/ 235122 h 431337"/>
              <a:gd name="connsiteX71" fmla="*/ 63905 w 426140"/>
              <a:gd name="connsiteY71" fmla="*/ 239382 h 431337"/>
              <a:gd name="connsiteX72" fmla="*/ 64852 w 426140"/>
              <a:gd name="connsiteY72" fmla="*/ 244423 h 431337"/>
              <a:gd name="connsiteX73" fmla="*/ 84299 w 426140"/>
              <a:gd name="connsiteY73" fmla="*/ 295432 h 431337"/>
              <a:gd name="connsiteX74" fmla="*/ 86793 w 426140"/>
              <a:gd name="connsiteY74" fmla="*/ 299550 h 431337"/>
              <a:gd name="connsiteX75" fmla="*/ 53243 w 426140"/>
              <a:gd name="connsiteY75" fmla="*/ 339698 h 431337"/>
              <a:gd name="connsiteX76" fmla="*/ 85475 w 426140"/>
              <a:gd name="connsiteY76" fmla="*/ 372345 h 431337"/>
              <a:gd name="connsiteX77" fmla="*/ 124067 w 426140"/>
              <a:gd name="connsiteY77" fmla="*/ 339287 h 431337"/>
              <a:gd name="connsiteX78" fmla="*/ 128336 w 426140"/>
              <a:gd name="connsiteY78" fmla="*/ 342225 h 431337"/>
              <a:gd name="connsiteX79" fmla="*/ 177660 w 426140"/>
              <a:gd name="connsiteY79" fmla="*/ 364318 h 431337"/>
              <a:gd name="connsiteX80" fmla="*/ 182388 w 426140"/>
              <a:gd name="connsiteY80" fmla="*/ 365467 h 431337"/>
              <a:gd name="connsiteX81" fmla="*/ 186705 w 426140"/>
              <a:gd name="connsiteY81" fmla="*/ 417858 h 43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426140" h="431337">
                <a:moveTo>
                  <a:pt x="244609" y="431337"/>
                </a:moveTo>
                <a:lnTo>
                  <a:pt x="174287" y="431337"/>
                </a:lnTo>
                <a:lnTo>
                  <a:pt x="169748" y="376190"/>
                </a:lnTo>
                <a:cubicBezTo>
                  <a:pt x="153903" y="371833"/>
                  <a:pt x="138901" y="365130"/>
                  <a:pt x="125030" y="356210"/>
                </a:cubicBezTo>
                <a:lnTo>
                  <a:pt x="84707" y="390751"/>
                </a:lnTo>
                <a:lnTo>
                  <a:pt x="35050" y="340453"/>
                </a:lnTo>
                <a:lnTo>
                  <a:pt x="70325" y="298236"/>
                </a:lnTo>
                <a:cubicBezTo>
                  <a:pt x="62143" y="283786"/>
                  <a:pt x="56209" y="268258"/>
                  <a:pt x="52633" y="251961"/>
                </a:cubicBezTo>
                <a:lnTo>
                  <a:pt x="0" y="247513"/>
                </a:lnTo>
                <a:lnTo>
                  <a:pt x="17" y="176484"/>
                </a:lnTo>
                <a:lnTo>
                  <a:pt x="54460" y="171891"/>
                </a:lnTo>
                <a:cubicBezTo>
                  <a:pt x="58770" y="155804"/>
                  <a:pt x="65412" y="140579"/>
                  <a:pt x="74257" y="126503"/>
                </a:cubicBezTo>
                <a:lnTo>
                  <a:pt x="40158" y="85695"/>
                </a:lnTo>
                <a:lnTo>
                  <a:pt x="89826" y="35400"/>
                </a:lnTo>
                <a:lnTo>
                  <a:pt x="131548" y="71150"/>
                </a:lnTo>
                <a:cubicBezTo>
                  <a:pt x="145778" y="62908"/>
                  <a:pt x="161071" y="56920"/>
                  <a:pt x="177135" y="53300"/>
                </a:cubicBezTo>
                <a:lnTo>
                  <a:pt x="181525" y="0"/>
                </a:lnTo>
                <a:lnTo>
                  <a:pt x="251857" y="0"/>
                </a:lnTo>
                <a:lnTo>
                  <a:pt x="256400" y="55154"/>
                </a:lnTo>
                <a:cubicBezTo>
                  <a:pt x="272268" y="59528"/>
                  <a:pt x="287267" y="66230"/>
                  <a:pt x="301117" y="75130"/>
                </a:cubicBezTo>
                <a:lnTo>
                  <a:pt x="341450" y="40579"/>
                </a:lnTo>
                <a:lnTo>
                  <a:pt x="391115" y="90874"/>
                </a:lnTo>
                <a:lnTo>
                  <a:pt x="355823" y="133088"/>
                </a:lnTo>
                <a:cubicBezTo>
                  <a:pt x="364011" y="147558"/>
                  <a:pt x="369946" y="163086"/>
                  <a:pt x="373521" y="179376"/>
                </a:cubicBezTo>
                <a:lnTo>
                  <a:pt x="426141" y="183817"/>
                </a:lnTo>
                <a:lnTo>
                  <a:pt x="426134" y="254846"/>
                </a:lnTo>
                <a:lnTo>
                  <a:pt x="371684" y="259442"/>
                </a:lnTo>
                <a:cubicBezTo>
                  <a:pt x="367368" y="275543"/>
                  <a:pt x="360726" y="290772"/>
                  <a:pt x="351887" y="304831"/>
                </a:cubicBezTo>
                <a:lnTo>
                  <a:pt x="385986" y="345636"/>
                </a:lnTo>
                <a:lnTo>
                  <a:pt x="336322" y="395934"/>
                </a:lnTo>
                <a:lnTo>
                  <a:pt x="294586" y="360180"/>
                </a:lnTo>
                <a:cubicBezTo>
                  <a:pt x="280332" y="368429"/>
                  <a:pt x="265040" y="374421"/>
                  <a:pt x="249010" y="378037"/>
                </a:cubicBezTo>
                <a:lnTo>
                  <a:pt x="244609" y="431337"/>
                </a:lnTo>
                <a:close/>
                <a:moveTo>
                  <a:pt x="186705" y="417858"/>
                </a:moveTo>
                <a:lnTo>
                  <a:pt x="232197" y="417858"/>
                </a:lnTo>
                <a:lnTo>
                  <a:pt x="236410" y="366818"/>
                </a:lnTo>
                <a:lnTo>
                  <a:pt x="241424" y="365851"/>
                </a:lnTo>
                <a:cubicBezTo>
                  <a:pt x="259294" y="362411"/>
                  <a:pt x="276221" y="355789"/>
                  <a:pt x="291735" y="346178"/>
                </a:cubicBezTo>
                <a:lnTo>
                  <a:pt x="295928" y="343580"/>
                </a:lnTo>
                <a:lnTo>
                  <a:pt x="335550" y="377524"/>
                </a:lnTo>
                <a:lnTo>
                  <a:pt x="367786" y="344878"/>
                </a:lnTo>
                <a:lnTo>
                  <a:pt x="335108" y="305774"/>
                </a:lnTo>
                <a:lnTo>
                  <a:pt x="337932" y="301575"/>
                </a:lnTo>
                <a:cubicBezTo>
                  <a:pt x="348160" y="286340"/>
                  <a:pt x="355513" y="269518"/>
                  <a:pt x="359769" y="251574"/>
                </a:cubicBezTo>
                <a:lnTo>
                  <a:pt x="360894" y="246826"/>
                </a:lnTo>
                <a:lnTo>
                  <a:pt x="412651" y="242459"/>
                </a:lnTo>
                <a:lnTo>
                  <a:pt x="412658" y="196204"/>
                </a:lnTo>
                <a:lnTo>
                  <a:pt x="362242" y="191945"/>
                </a:lnTo>
                <a:lnTo>
                  <a:pt x="361295" y="186904"/>
                </a:lnTo>
                <a:cubicBezTo>
                  <a:pt x="357885" y="168771"/>
                  <a:pt x="351344" y="151601"/>
                  <a:pt x="341848" y="135878"/>
                </a:cubicBezTo>
                <a:lnTo>
                  <a:pt x="339361" y="131760"/>
                </a:lnTo>
                <a:lnTo>
                  <a:pt x="372914" y="91619"/>
                </a:lnTo>
                <a:lnTo>
                  <a:pt x="340679" y="58975"/>
                </a:lnTo>
                <a:lnTo>
                  <a:pt x="302077" y="92043"/>
                </a:lnTo>
                <a:lnTo>
                  <a:pt x="297811" y="89105"/>
                </a:lnTo>
                <a:cubicBezTo>
                  <a:pt x="282785" y="78766"/>
                  <a:pt x="266185" y="71332"/>
                  <a:pt x="248474" y="67009"/>
                </a:cubicBezTo>
                <a:lnTo>
                  <a:pt x="243756" y="65856"/>
                </a:lnTo>
                <a:lnTo>
                  <a:pt x="239443" y="13479"/>
                </a:lnTo>
                <a:lnTo>
                  <a:pt x="193943" y="13479"/>
                </a:lnTo>
                <a:lnTo>
                  <a:pt x="189738" y="64515"/>
                </a:lnTo>
                <a:lnTo>
                  <a:pt x="184717" y="65486"/>
                </a:lnTo>
                <a:cubicBezTo>
                  <a:pt x="166806" y="68940"/>
                  <a:pt x="149880" y="75558"/>
                  <a:pt x="134402" y="85155"/>
                </a:cubicBezTo>
                <a:lnTo>
                  <a:pt x="130210" y="87753"/>
                </a:lnTo>
                <a:lnTo>
                  <a:pt x="90594" y="53806"/>
                </a:lnTo>
                <a:lnTo>
                  <a:pt x="58359" y="86449"/>
                </a:lnTo>
                <a:lnTo>
                  <a:pt x="91039" y="125560"/>
                </a:lnTo>
                <a:lnTo>
                  <a:pt x="88219" y="129758"/>
                </a:lnTo>
                <a:cubicBezTo>
                  <a:pt x="77974" y="145013"/>
                  <a:pt x="70625" y="161836"/>
                  <a:pt x="66375" y="179756"/>
                </a:cubicBezTo>
                <a:lnTo>
                  <a:pt x="65250" y="184508"/>
                </a:lnTo>
                <a:lnTo>
                  <a:pt x="13493" y="188872"/>
                </a:lnTo>
                <a:lnTo>
                  <a:pt x="13483" y="235122"/>
                </a:lnTo>
                <a:lnTo>
                  <a:pt x="63905" y="239382"/>
                </a:lnTo>
                <a:lnTo>
                  <a:pt x="64852" y="244423"/>
                </a:lnTo>
                <a:cubicBezTo>
                  <a:pt x="68259" y="262576"/>
                  <a:pt x="74803" y="279736"/>
                  <a:pt x="84299" y="295432"/>
                </a:cubicBezTo>
                <a:lnTo>
                  <a:pt x="86793" y="299550"/>
                </a:lnTo>
                <a:lnTo>
                  <a:pt x="53243" y="339698"/>
                </a:lnTo>
                <a:lnTo>
                  <a:pt x="85475" y="372345"/>
                </a:lnTo>
                <a:lnTo>
                  <a:pt x="124067" y="339287"/>
                </a:lnTo>
                <a:lnTo>
                  <a:pt x="128336" y="342225"/>
                </a:lnTo>
                <a:cubicBezTo>
                  <a:pt x="143393" y="352588"/>
                  <a:pt x="159989" y="360022"/>
                  <a:pt x="177660" y="364318"/>
                </a:cubicBezTo>
                <a:lnTo>
                  <a:pt x="182388" y="365467"/>
                </a:lnTo>
                <a:lnTo>
                  <a:pt x="186705" y="417858"/>
                </a:lnTo>
                <a:close/>
              </a:path>
            </a:pathLst>
          </a:custGeom>
          <a:solidFill>
            <a:schemeClr val="accent1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19" name="자유형: 도형 218">
            <a:extLst>
              <a:ext uri="{FF2B5EF4-FFF2-40B4-BE49-F238E27FC236}">
                <a16:creationId xmlns:a16="http://schemas.microsoft.com/office/drawing/2014/main" id="{EAA2D452-AB86-0C0C-3BFE-B781C64D2FFD}"/>
              </a:ext>
            </a:extLst>
          </p:cNvPr>
          <p:cNvSpPr/>
          <p:nvPr/>
        </p:nvSpPr>
        <p:spPr>
          <a:xfrm>
            <a:off x="2246789" y="2642403"/>
            <a:ext cx="117701" cy="119099"/>
          </a:xfrm>
          <a:custGeom>
            <a:avLst/>
            <a:gdLst>
              <a:gd name="connsiteX0" fmla="*/ 13479 w 117701"/>
              <a:gd name="connsiteY0" fmla="*/ 119100 h 119099"/>
              <a:gd name="connsiteX1" fmla="*/ 0 w 117701"/>
              <a:gd name="connsiteY1" fmla="*/ 119100 h 119099"/>
              <a:gd name="connsiteX2" fmla="*/ 117701 w 117701"/>
              <a:gd name="connsiteY2" fmla="*/ 0 h 119099"/>
              <a:gd name="connsiteX3" fmla="*/ 117701 w 117701"/>
              <a:gd name="connsiteY3" fmla="*/ 13479 h 119099"/>
              <a:gd name="connsiteX4" fmla="*/ 13479 w 117701"/>
              <a:gd name="connsiteY4" fmla="*/ 119100 h 11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701" h="119099">
                <a:moveTo>
                  <a:pt x="13479" y="119100"/>
                </a:moveTo>
                <a:lnTo>
                  <a:pt x="0" y="119100"/>
                </a:lnTo>
                <a:cubicBezTo>
                  <a:pt x="0" y="53429"/>
                  <a:pt x="52798" y="0"/>
                  <a:pt x="117701" y="0"/>
                </a:cubicBezTo>
                <a:lnTo>
                  <a:pt x="117701" y="13479"/>
                </a:lnTo>
                <a:cubicBezTo>
                  <a:pt x="60232" y="13479"/>
                  <a:pt x="13479" y="60862"/>
                  <a:pt x="13479" y="119100"/>
                </a:cubicBezTo>
                <a:close/>
              </a:path>
            </a:pathLst>
          </a:custGeom>
          <a:solidFill>
            <a:schemeClr val="accent1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20" name="자유형: 도형 219">
            <a:extLst>
              <a:ext uri="{FF2B5EF4-FFF2-40B4-BE49-F238E27FC236}">
                <a16:creationId xmlns:a16="http://schemas.microsoft.com/office/drawing/2014/main" id="{DDE52BE8-5B76-0B93-9EF9-90D994F1FA4C}"/>
              </a:ext>
            </a:extLst>
          </p:cNvPr>
          <p:cNvSpPr/>
          <p:nvPr/>
        </p:nvSpPr>
        <p:spPr>
          <a:xfrm>
            <a:off x="2293511" y="2689715"/>
            <a:ext cx="141940" cy="143577"/>
          </a:xfrm>
          <a:custGeom>
            <a:avLst/>
            <a:gdLst>
              <a:gd name="connsiteX0" fmla="*/ 70972 w 141940"/>
              <a:gd name="connsiteY0" fmla="*/ 143578 h 143577"/>
              <a:gd name="connsiteX1" fmla="*/ 0 w 141940"/>
              <a:gd name="connsiteY1" fmla="*/ 71787 h 143577"/>
              <a:gd name="connsiteX2" fmla="*/ 70972 w 141940"/>
              <a:gd name="connsiteY2" fmla="*/ 0 h 143577"/>
              <a:gd name="connsiteX3" fmla="*/ 141940 w 141940"/>
              <a:gd name="connsiteY3" fmla="*/ 71787 h 143577"/>
              <a:gd name="connsiteX4" fmla="*/ 70972 w 141940"/>
              <a:gd name="connsiteY4" fmla="*/ 143578 h 143577"/>
              <a:gd name="connsiteX5" fmla="*/ 70972 w 141940"/>
              <a:gd name="connsiteY5" fmla="*/ 13479 h 143577"/>
              <a:gd name="connsiteX6" fmla="*/ 13479 w 141940"/>
              <a:gd name="connsiteY6" fmla="*/ 71787 h 143577"/>
              <a:gd name="connsiteX7" fmla="*/ 70972 w 141940"/>
              <a:gd name="connsiteY7" fmla="*/ 130099 h 143577"/>
              <a:gd name="connsiteX8" fmla="*/ 128461 w 141940"/>
              <a:gd name="connsiteY8" fmla="*/ 71787 h 143577"/>
              <a:gd name="connsiteX9" fmla="*/ 70972 w 141940"/>
              <a:gd name="connsiteY9" fmla="*/ 13479 h 14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1940" h="143577">
                <a:moveTo>
                  <a:pt x="70972" y="143578"/>
                </a:moveTo>
                <a:cubicBezTo>
                  <a:pt x="31838" y="143578"/>
                  <a:pt x="0" y="111373"/>
                  <a:pt x="0" y="71787"/>
                </a:cubicBezTo>
                <a:cubicBezTo>
                  <a:pt x="0" y="32202"/>
                  <a:pt x="31838" y="0"/>
                  <a:pt x="70972" y="0"/>
                </a:cubicBezTo>
                <a:cubicBezTo>
                  <a:pt x="110106" y="0"/>
                  <a:pt x="141940" y="32202"/>
                  <a:pt x="141940" y="71787"/>
                </a:cubicBezTo>
                <a:cubicBezTo>
                  <a:pt x="141944" y="111373"/>
                  <a:pt x="110106" y="143578"/>
                  <a:pt x="70972" y="143578"/>
                </a:cubicBezTo>
                <a:close/>
                <a:moveTo>
                  <a:pt x="70972" y="13479"/>
                </a:moveTo>
                <a:cubicBezTo>
                  <a:pt x="39269" y="13479"/>
                  <a:pt x="13479" y="39636"/>
                  <a:pt x="13479" y="71787"/>
                </a:cubicBezTo>
                <a:cubicBezTo>
                  <a:pt x="13479" y="103939"/>
                  <a:pt x="39269" y="130099"/>
                  <a:pt x="70972" y="130099"/>
                </a:cubicBezTo>
                <a:cubicBezTo>
                  <a:pt x="102675" y="130099"/>
                  <a:pt x="128461" y="103939"/>
                  <a:pt x="128461" y="71787"/>
                </a:cubicBezTo>
                <a:cubicBezTo>
                  <a:pt x="128464" y="39636"/>
                  <a:pt x="102675" y="13479"/>
                  <a:pt x="70972" y="13479"/>
                </a:cubicBezTo>
                <a:close/>
              </a:path>
            </a:pathLst>
          </a:custGeom>
          <a:solidFill>
            <a:schemeClr val="accent1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66DDCE94-9176-BE22-BC0C-2E30701466EC}"/>
              </a:ext>
            </a:extLst>
          </p:cNvPr>
          <p:cNvSpPr txBox="1"/>
          <p:nvPr/>
        </p:nvSpPr>
        <p:spPr>
          <a:xfrm>
            <a:off x="1806638" y="3698596"/>
            <a:ext cx="11156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타이틀을 입력</a:t>
            </a:r>
          </a:p>
        </p:txBody>
      </p:sp>
      <p:cxnSp>
        <p:nvCxnSpPr>
          <p:cNvPr id="224" name="직선 연결선 223">
            <a:extLst>
              <a:ext uri="{FF2B5EF4-FFF2-40B4-BE49-F238E27FC236}">
                <a16:creationId xmlns:a16="http://schemas.microsoft.com/office/drawing/2014/main" id="{5FF5FC77-54CB-13EC-3BD1-F7E942657AB8}"/>
              </a:ext>
            </a:extLst>
          </p:cNvPr>
          <p:cNvCxnSpPr>
            <a:cxnSpLocks/>
          </p:cNvCxnSpPr>
          <p:nvPr/>
        </p:nvCxnSpPr>
        <p:spPr>
          <a:xfrm>
            <a:off x="2164870" y="4099424"/>
            <a:ext cx="399227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직선 연결선 235">
            <a:extLst>
              <a:ext uri="{FF2B5EF4-FFF2-40B4-BE49-F238E27FC236}">
                <a16:creationId xmlns:a16="http://schemas.microsoft.com/office/drawing/2014/main" id="{551BE3D8-5DB3-8CE6-292E-BE2B29D443CC}"/>
              </a:ext>
            </a:extLst>
          </p:cNvPr>
          <p:cNvCxnSpPr>
            <a:cxnSpLocks/>
          </p:cNvCxnSpPr>
          <p:nvPr/>
        </p:nvCxnSpPr>
        <p:spPr>
          <a:xfrm>
            <a:off x="4852161" y="2919512"/>
            <a:ext cx="0" cy="414346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A72E37CB-188E-4353-6403-2032B45160C6}"/>
              </a:ext>
            </a:extLst>
          </p:cNvPr>
          <p:cNvSpPr/>
          <p:nvPr/>
        </p:nvSpPr>
        <p:spPr>
          <a:xfrm>
            <a:off x="3793944" y="3333858"/>
            <a:ext cx="2116434" cy="28758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38" name="Oval 197">
            <a:extLst>
              <a:ext uri="{FF2B5EF4-FFF2-40B4-BE49-F238E27FC236}">
                <a16:creationId xmlns:a16="http://schemas.microsoft.com/office/drawing/2014/main" id="{C97DCC8A-4D47-B72E-C28A-8D0A28BEB551}"/>
              </a:ext>
            </a:extLst>
          </p:cNvPr>
          <p:cNvSpPr/>
          <p:nvPr/>
        </p:nvSpPr>
        <p:spPr>
          <a:xfrm rot="5400000">
            <a:off x="4415296" y="2338923"/>
            <a:ext cx="873730" cy="876477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>
            <a:outerShdw blurRad="292100" sx="102000" sy="102000" algn="ctr" rotWithShape="0">
              <a:prstClr val="black">
                <a:alpha val="6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"/>
              <a:cs typeface="+mn-cs"/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683F78A4-990A-6ED9-65B5-F582C74EE038}"/>
              </a:ext>
            </a:extLst>
          </p:cNvPr>
          <p:cNvSpPr txBox="1"/>
          <p:nvPr/>
        </p:nvSpPr>
        <p:spPr>
          <a:xfrm>
            <a:off x="4294316" y="3698596"/>
            <a:ext cx="11156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타이틀을 입력</a:t>
            </a:r>
          </a:p>
        </p:txBody>
      </p:sp>
      <p:cxnSp>
        <p:nvCxnSpPr>
          <p:cNvPr id="242" name="직선 연결선 241">
            <a:extLst>
              <a:ext uri="{FF2B5EF4-FFF2-40B4-BE49-F238E27FC236}">
                <a16:creationId xmlns:a16="http://schemas.microsoft.com/office/drawing/2014/main" id="{1A9FDB00-B15E-F8E2-C237-66CC42526723}"/>
              </a:ext>
            </a:extLst>
          </p:cNvPr>
          <p:cNvCxnSpPr>
            <a:cxnSpLocks/>
          </p:cNvCxnSpPr>
          <p:nvPr/>
        </p:nvCxnSpPr>
        <p:spPr>
          <a:xfrm>
            <a:off x="4652548" y="4099424"/>
            <a:ext cx="399227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4" name="그래픽 48">
            <a:extLst>
              <a:ext uri="{FF2B5EF4-FFF2-40B4-BE49-F238E27FC236}">
                <a16:creationId xmlns:a16="http://schemas.microsoft.com/office/drawing/2014/main" id="{9FDAEB33-E62B-DBF0-3E8E-CCB4BBE4B7B6}"/>
              </a:ext>
            </a:extLst>
          </p:cNvPr>
          <p:cNvGrpSpPr/>
          <p:nvPr/>
        </p:nvGrpSpPr>
        <p:grpSpPr>
          <a:xfrm>
            <a:off x="4654783" y="2660315"/>
            <a:ext cx="394756" cy="233695"/>
            <a:chOff x="7332387" y="4919132"/>
            <a:chExt cx="394756" cy="233695"/>
          </a:xfrm>
          <a:solidFill>
            <a:schemeClr val="accent1"/>
          </a:solidFill>
        </p:grpSpPr>
        <p:grpSp>
          <p:nvGrpSpPr>
            <p:cNvPr id="254" name="그래픽 48">
              <a:extLst>
                <a:ext uri="{FF2B5EF4-FFF2-40B4-BE49-F238E27FC236}">
                  <a16:creationId xmlns:a16="http://schemas.microsoft.com/office/drawing/2014/main" id="{F5BB45CB-3AFB-4C30-D6B1-1F87F1B26921}"/>
                </a:ext>
              </a:extLst>
            </p:cNvPr>
            <p:cNvGrpSpPr/>
            <p:nvPr/>
          </p:nvGrpSpPr>
          <p:grpSpPr>
            <a:xfrm>
              <a:off x="7332387" y="4919132"/>
              <a:ext cx="394756" cy="233695"/>
              <a:chOff x="7332387" y="4919132"/>
              <a:chExt cx="394756" cy="233695"/>
            </a:xfrm>
            <a:grpFill/>
          </p:grpSpPr>
          <p:sp>
            <p:nvSpPr>
              <p:cNvPr id="257" name="자유형: 도형 256">
                <a:extLst>
                  <a:ext uri="{FF2B5EF4-FFF2-40B4-BE49-F238E27FC236}">
                    <a16:creationId xmlns:a16="http://schemas.microsoft.com/office/drawing/2014/main" id="{FFF972C0-0D05-C63F-63C0-5D7AC2D4409E}"/>
                  </a:ext>
                </a:extLst>
              </p:cNvPr>
              <p:cNvSpPr/>
              <p:nvPr/>
            </p:nvSpPr>
            <p:spPr>
              <a:xfrm>
                <a:off x="7332387" y="4919378"/>
                <a:ext cx="394756" cy="233448"/>
              </a:xfrm>
              <a:custGeom>
                <a:avLst/>
                <a:gdLst>
                  <a:gd name="connsiteX0" fmla="*/ 394754 w 394756"/>
                  <a:gd name="connsiteY0" fmla="*/ 233449 h 233448"/>
                  <a:gd name="connsiteX1" fmla="*/ 0 w 394756"/>
                  <a:gd name="connsiteY1" fmla="*/ 233449 h 233448"/>
                  <a:gd name="connsiteX2" fmla="*/ 0 w 394756"/>
                  <a:gd name="connsiteY2" fmla="*/ 0 h 233448"/>
                  <a:gd name="connsiteX3" fmla="*/ 394757 w 394756"/>
                  <a:gd name="connsiteY3" fmla="*/ 0 h 233448"/>
                  <a:gd name="connsiteX4" fmla="*/ 394757 w 394756"/>
                  <a:gd name="connsiteY4" fmla="*/ 233449 h 233448"/>
                  <a:gd name="connsiteX5" fmla="*/ 13500 w 394756"/>
                  <a:gd name="connsiteY5" fmla="*/ 219949 h 233448"/>
                  <a:gd name="connsiteX6" fmla="*/ 381257 w 394756"/>
                  <a:gd name="connsiteY6" fmla="*/ 219949 h 233448"/>
                  <a:gd name="connsiteX7" fmla="*/ 381257 w 394756"/>
                  <a:gd name="connsiteY7" fmla="*/ 13500 h 233448"/>
                  <a:gd name="connsiteX8" fmla="*/ 13500 w 394756"/>
                  <a:gd name="connsiteY8" fmla="*/ 13500 h 233448"/>
                  <a:gd name="connsiteX9" fmla="*/ 13500 w 394756"/>
                  <a:gd name="connsiteY9" fmla="*/ 219949 h 233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4756" h="233448">
                    <a:moveTo>
                      <a:pt x="394754" y="233449"/>
                    </a:moveTo>
                    <a:lnTo>
                      <a:pt x="0" y="233449"/>
                    </a:lnTo>
                    <a:lnTo>
                      <a:pt x="0" y="0"/>
                    </a:lnTo>
                    <a:lnTo>
                      <a:pt x="394757" y="0"/>
                    </a:lnTo>
                    <a:lnTo>
                      <a:pt x="394757" y="233449"/>
                    </a:lnTo>
                    <a:close/>
                    <a:moveTo>
                      <a:pt x="13500" y="219949"/>
                    </a:moveTo>
                    <a:lnTo>
                      <a:pt x="381257" y="219949"/>
                    </a:lnTo>
                    <a:lnTo>
                      <a:pt x="381257" y="13500"/>
                    </a:lnTo>
                    <a:lnTo>
                      <a:pt x="13500" y="13500"/>
                    </a:lnTo>
                    <a:lnTo>
                      <a:pt x="13500" y="219949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58" name="자유형: 도형 257">
                <a:extLst>
                  <a:ext uri="{FF2B5EF4-FFF2-40B4-BE49-F238E27FC236}">
                    <a16:creationId xmlns:a16="http://schemas.microsoft.com/office/drawing/2014/main" id="{06A4673E-74A5-7D7F-0F94-9D2EEDDCA675}"/>
                  </a:ext>
                </a:extLst>
              </p:cNvPr>
              <p:cNvSpPr/>
              <p:nvPr/>
            </p:nvSpPr>
            <p:spPr>
              <a:xfrm>
                <a:off x="7334709" y="4919132"/>
                <a:ext cx="389792" cy="169151"/>
              </a:xfrm>
              <a:custGeom>
                <a:avLst/>
                <a:gdLst>
                  <a:gd name="connsiteX0" fmla="*/ 194893 w 389792"/>
                  <a:gd name="connsiteY0" fmla="*/ 169152 h 169151"/>
                  <a:gd name="connsiteX1" fmla="*/ 176290 w 389792"/>
                  <a:gd name="connsiteY1" fmla="*/ 162523 h 169151"/>
                  <a:gd name="connsiteX2" fmla="*/ 0 w 389792"/>
                  <a:gd name="connsiteY2" fmla="*/ 11880 h 169151"/>
                  <a:gd name="connsiteX3" fmla="*/ 4388 w 389792"/>
                  <a:gd name="connsiteY3" fmla="*/ 0 h 169151"/>
                  <a:gd name="connsiteX4" fmla="*/ 385405 w 389792"/>
                  <a:gd name="connsiteY4" fmla="*/ 0 h 169151"/>
                  <a:gd name="connsiteX5" fmla="*/ 389792 w 389792"/>
                  <a:gd name="connsiteY5" fmla="*/ 11880 h 169151"/>
                  <a:gd name="connsiteX6" fmla="*/ 213509 w 389792"/>
                  <a:gd name="connsiteY6" fmla="*/ 162523 h 169151"/>
                  <a:gd name="connsiteX7" fmla="*/ 194893 w 389792"/>
                  <a:gd name="connsiteY7" fmla="*/ 169152 h 169151"/>
                  <a:gd name="connsiteX8" fmla="*/ 22670 w 389792"/>
                  <a:gd name="connsiteY8" fmla="*/ 13500 h 169151"/>
                  <a:gd name="connsiteX9" fmla="*/ 185061 w 389792"/>
                  <a:gd name="connsiteY9" fmla="*/ 152260 h 169151"/>
                  <a:gd name="connsiteX10" fmla="*/ 194893 w 389792"/>
                  <a:gd name="connsiteY10" fmla="*/ 155652 h 169151"/>
                  <a:gd name="connsiteX11" fmla="*/ 204744 w 389792"/>
                  <a:gd name="connsiteY11" fmla="*/ 152256 h 169151"/>
                  <a:gd name="connsiteX12" fmla="*/ 367122 w 389792"/>
                  <a:gd name="connsiteY12" fmla="*/ 13500 h 169151"/>
                  <a:gd name="connsiteX13" fmla="*/ 22670 w 389792"/>
                  <a:gd name="connsiteY13" fmla="*/ 13500 h 169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9792" h="169151">
                    <a:moveTo>
                      <a:pt x="194893" y="169152"/>
                    </a:moveTo>
                    <a:cubicBezTo>
                      <a:pt x="187896" y="169152"/>
                      <a:pt x="181292" y="166799"/>
                      <a:pt x="176290" y="162523"/>
                    </a:cubicBezTo>
                    <a:lnTo>
                      <a:pt x="0" y="11880"/>
                    </a:lnTo>
                    <a:lnTo>
                      <a:pt x="4388" y="0"/>
                    </a:lnTo>
                    <a:lnTo>
                      <a:pt x="385405" y="0"/>
                    </a:lnTo>
                    <a:lnTo>
                      <a:pt x="389792" y="11880"/>
                    </a:lnTo>
                    <a:lnTo>
                      <a:pt x="213509" y="162523"/>
                    </a:lnTo>
                    <a:cubicBezTo>
                      <a:pt x="208494" y="166799"/>
                      <a:pt x="201886" y="169152"/>
                      <a:pt x="194893" y="169152"/>
                    </a:cubicBezTo>
                    <a:close/>
                    <a:moveTo>
                      <a:pt x="22670" y="13500"/>
                    </a:moveTo>
                    <a:lnTo>
                      <a:pt x="185061" y="152260"/>
                    </a:lnTo>
                    <a:cubicBezTo>
                      <a:pt x="187583" y="154416"/>
                      <a:pt x="191167" y="155652"/>
                      <a:pt x="194893" y="155652"/>
                    </a:cubicBezTo>
                    <a:cubicBezTo>
                      <a:pt x="198622" y="155652"/>
                      <a:pt x="202213" y="154416"/>
                      <a:pt x="204744" y="152256"/>
                    </a:cubicBezTo>
                    <a:lnTo>
                      <a:pt x="367122" y="13500"/>
                    </a:lnTo>
                    <a:lnTo>
                      <a:pt x="22670" y="13500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</p:grpSp>
        <p:sp>
          <p:nvSpPr>
            <p:cNvPr id="255" name="자유형: 도형 254">
              <a:extLst>
                <a:ext uri="{FF2B5EF4-FFF2-40B4-BE49-F238E27FC236}">
                  <a16:creationId xmlns:a16="http://schemas.microsoft.com/office/drawing/2014/main" id="{0F673D65-9C32-C8D0-BE67-9DC8F2783D78}"/>
                </a:ext>
              </a:extLst>
            </p:cNvPr>
            <p:cNvSpPr/>
            <p:nvPr/>
          </p:nvSpPr>
          <p:spPr>
            <a:xfrm rot="2948410">
              <a:off x="7397271" y="5005754"/>
              <a:ext cx="13499" cy="167782"/>
            </a:xfrm>
            <a:custGeom>
              <a:avLst/>
              <a:gdLst>
                <a:gd name="connsiteX0" fmla="*/ 0 w 13499"/>
                <a:gd name="connsiteY0" fmla="*/ 0 h 167782"/>
                <a:gd name="connsiteX1" fmla="*/ 13500 w 13499"/>
                <a:gd name="connsiteY1" fmla="*/ 0 h 167782"/>
                <a:gd name="connsiteX2" fmla="*/ 13500 w 13499"/>
                <a:gd name="connsiteY2" fmla="*/ 167782 h 167782"/>
                <a:gd name="connsiteX3" fmla="*/ 0 w 13499"/>
                <a:gd name="connsiteY3" fmla="*/ 167782 h 16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" h="167782">
                  <a:moveTo>
                    <a:pt x="0" y="0"/>
                  </a:moveTo>
                  <a:lnTo>
                    <a:pt x="13500" y="0"/>
                  </a:lnTo>
                  <a:lnTo>
                    <a:pt x="13500" y="167782"/>
                  </a:lnTo>
                  <a:lnTo>
                    <a:pt x="0" y="167782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56" name="자유형: 도형 255">
              <a:extLst>
                <a:ext uri="{FF2B5EF4-FFF2-40B4-BE49-F238E27FC236}">
                  <a16:creationId xmlns:a16="http://schemas.microsoft.com/office/drawing/2014/main" id="{3EAB6D09-8675-B445-D4AB-45C823384390}"/>
                </a:ext>
              </a:extLst>
            </p:cNvPr>
            <p:cNvSpPr/>
            <p:nvPr/>
          </p:nvSpPr>
          <p:spPr>
            <a:xfrm rot="2451590">
              <a:off x="7572726" y="5082903"/>
              <a:ext cx="167792" cy="13499"/>
            </a:xfrm>
            <a:custGeom>
              <a:avLst/>
              <a:gdLst>
                <a:gd name="connsiteX0" fmla="*/ 0 w 167792"/>
                <a:gd name="connsiteY0" fmla="*/ 0 h 13499"/>
                <a:gd name="connsiteX1" fmla="*/ 167792 w 167792"/>
                <a:gd name="connsiteY1" fmla="*/ 0 h 13499"/>
                <a:gd name="connsiteX2" fmla="*/ 167792 w 167792"/>
                <a:gd name="connsiteY2" fmla="*/ 13500 h 13499"/>
                <a:gd name="connsiteX3" fmla="*/ 0 w 167792"/>
                <a:gd name="connsiteY3" fmla="*/ 13500 h 1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792" h="13499">
                  <a:moveTo>
                    <a:pt x="0" y="0"/>
                  </a:moveTo>
                  <a:lnTo>
                    <a:pt x="167792" y="0"/>
                  </a:lnTo>
                  <a:lnTo>
                    <a:pt x="167792" y="13500"/>
                  </a:lnTo>
                  <a:lnTo>
                    <a:pt x="0" y="13500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</p:grpSp>
      <p:grpSp>
        <p:nvGrpSpPr>
          <p:cNvPr id="245" name="그래픽 48">
            <a:extLst>
              <a:ext uri="{FF2B5EF4-FFF2-40B4-BE49-F238E27FC236}">
                <a16:creationId xmlns:a16="http://schemas.microsoft.com/office/drawing/2014/main" id="{AE7EFA7B-ACEB-120F-7DC2-8F27747C82CD}"/>
              </a:ext>
            </a:extLst>
          </p:cNvPr>
          <p:cNvGrpSpPr/>
          <p:nvPr/>
        </p:nvGrpSpPr>
        <p:grpSpPr>
          <a:xfrm>
            <a:off x="4760375" y="2561161"/>
            <a:ext cx="183540" cy="432000"/>
            <a:chOff x="7437979" y="4819978"/>
            <a:chExt cx="183540" cy="432000"/>
          </a:xfrm>
          <a:solidFill>
            <a:schemeClr val="accent1"/>
          </a:solidFill>
        </p:grpSpPr>
        <p:sp>
          <p:nvSpPr>
            <p:cNvPr id="246" name="자유형: 도형 245">
              <a:extLst>
                <a:ext uri="{FF2B5EF4-FFF2-40B4-BE49-F238E27FC236}">
                  <a16:creationId xmlns:a16="http://schemas.microsoft.com/office/drawing/2014/main" id="{A71AD496-AC37-F2F1-3702-DDBA7E03F2E2}"/>
                </a:ext>
              </a:extLst>
            </p:cNvPr>
            <p:cNvSpPr/>
            <p:nvPr/>
          </p:nvSpPr>
          <p:spPr>
            <a:xfrm>
              <a:off x="7522990" y="4819978"/>
              <a:ext cx="13499" cy="43193"/>
            </a:xfrm>
            <a:custGeom>
              <a:avLst/>
              <a:gdLst>
                <a:gd name="connsiteX0" fmla="*/ 0 w 13499"/>
                <a:gd name="connsiteY0" fmla="*/ 0 h 43193"/>
                <a:gd name="connsiteX1" fmla="*/ 13500 w 13499"/>
                <a:gd name="connsiteY1" fmla="*/ 0 h 43193"/>
                <a:gd name="connsiteX2" fmla="*/ 13500 w 13499"/>
                <a:gd name="connsiteY2" fmla="*/ 43193 h 43193"/>
                <a:gd name="connsiteX3" fmla="*/ 0 w 13499"/>
                <a:gd name="connsiteY3" fmla="*/ 43193 h 4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" h="43193">
                  <a:moveTo>
                    <a:pt x="0" y="0"/>
                  </a:moveTo>
                  <a:lnTo>
                    <a:pt x="13500" y="0"/>
                  </a:lnTo>
                  <a:lnTo>
                    <a:pt x="13500" y="43193"/>
                  </a:lnTo>
                  <a:lnTo>
                    <a:pt x="0" y="43193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247" name="그래픽 48">
              <a:extLst>
                <a:ext uri="{FF2B5EF4-FFF2-40B4-BE49-F238E27FC236}">
                  <a16:creationId xmlns:a16="http://schemas.microsoft.com/office/drawing/2014/main" id="{5EDBD82B-3547-A7B7-D57F-16BB52820CB8}"/>
                </a:ext>
              </a:extLst>
            </p:cNvPr>
            <p:cNvGrpSpPr/>
            <p:nvPr/>
          </p:nvGrpSpPr>
          <p:grpSpPr>
            <a:xfrm>
              <a:off x="7437979" y="4836343"/>
              <a:ext cx="183540" cy="44854"/>
              <a:chOff x="7437979" y="4836343"/>
              <a:chExt cx="183540" cy="44854"/>
            </a:xfrm>
            <a:grpFill/>
          </p:grpSpPr>
          <p:sp>
            <p:nvSpPr>
              <p:cNvPr id="252" name="자유형: 도형 251">
                <a:extLst>
                  <a:ext uri="{FF2B5EF4-FFF2-40B4-BE49-F238E27FC236}">
                    <a16:creationId xmlns:a16="http://schemas.microsoft.com/office/drawing/2014/main" id="{F0D63886-B18A-8DC2-2337-8CBB130B6875}"/>
                  </a:ext>
                </a:extLst>
              </p:cNvPr>
              <p:cNvSpPr/>
              <p:nvPr/>
            </p:nvSpPr>
            <p:spPr>
              <a:xfrm rot="3902351">
                <a:off x="7431620" y="4852027"/>
                <a:ext cx="43176" cy="13500"/>
              </a:xfrm>
              <a:custGeom>
                <a:avLst/>
                <a:gdLst>
                  <a:gd name="connsiteX0" fmla="*/ 0 w 43176"/>
                  <a:gd name="connsiteY0" fmla="*/ 0 h 13500"/>
                  <a:gd name="connsiteX1" fmla="*/ 43177 w 43176"/>
                  <a:gd name="connsiteY1" fmla="*/ 0 h 13500"/>
                  <a:gd name="connsiteX2" fmla="*/ 43177 w 43176"/>
                  <a:gd name="connsiteY2" fmla="*/ 13500 h 13500"/>
                  <a:gd name="connsiteX3" fmla="*/ 0 w 43176"/>
                  <a:gd name="connsiteY3" fmla="*/ 13500 h 1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176" h="13500">
                    <a:moveTo>
                      <a:pt x="0" y="0"/>
                    </a:moveTo>
                    <a:lnTo>
                      <a:pt x="43177" y="0"/>
                    </a:lnTo>
                    <a:lnTo>
                      <a:pt x="43177" y="13500"/>
                    </a:lnTo>
                    <a:lnTo>
                      <a:pt x="0" y="13500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53" name="자유형: 도형 252">
                <a:extLst>
                  <a:ext uri="{FF2B5EF4-FFF2-40B4-BE49-F238E27FC236}">
                    <a16:creationId xmlns:a16="http://schemas.microsoft.com/office/drawing/2014/main" id="{AD29C53D-3263-F11F-3AD6-B9487172AD3A}"/>
                  </a:ext>
                </a:extLst>
              </p:cNvPr>
              <p:cNvSpPr/>
              <p:nvPr/>
            </p:nvSpPr>
            <p:spPr>
              <a:xfrm rot="1496881">
                <a:off x="7599543" y="4837175"/>
                <a:ext cx="13500" cy="43176"/>
              </a:xfrm>
              <a:custGeom>
                <a:avLst/>
                <a:gdLst>
                  <a:gd name="connsiteX0" fmla="*/ 0 w 13500"/>
                  <a:gd name="connsiteY0" fmla="*/ 0 h 43176"/>
                  <a:gd name="connsiteX1" fmla="*/ 13500 w 13500"/>
                  <a:gd name="connsiteY1" fmla="*/ 0 h 43176"/>
                  <a:gd name="connsiteX2" fmla="*/ 13500 w 13500"/>
                  <a:gd name="connsiteY2" fmla="*/ 43177 h 43176"/>
                  <a:gd name="connsiteX3" fmla="*/ 0 w 13500"/>
                  <a:gd name="connsiteY3" fmla="*/ 43177 h 43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00" h="43176">
                    <a:moveTo>
                      <a:pt x="0" y="0"/>
                    </a:moveTo>
                    <a:lnTo>
                      <a:pt x="13500" y="0"/>
                    </a:lnTo>
                    <a:lnTo>
                      <a:pt x="13500" y="43177"/>
                    </a:lnTo>
                    <a:lnTo>
                      <a:pt x="0" y="43177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</p:grpSp>
        <p:sp>
          <p:nvSpPr>
            <p:cNvPr id="248" name="자유형: 도형 247">
              <a:extLst>
                <a:ext uri="{FF2B5EF4-FFF2-40B4-BE49-F238E27FC236}">
                  <a16:creationId xmlns:a16="http://schemas.microsoft.com/office/drawing/2014/main" id="{A45E1ABA-E51F-079A-10C6-05BC23C4C224}"/>
                </a:ext>
              </a:extLst>
            </p:cNvPr>
            <p:cNvSpPr/>
            <p:nvPr/>
          </p:nvSpPr>
          <p:spPr>
            <a:xfrm>
              <a:off x="7522990" y="5208784"/>
              <a:ext cx="13499" cy="43193"/>
            </a:xfrm>
            <a:custGeom>
              <a:avLst/>
              <a:gdLst>
                <a:gd name="connsiteX0" fmla="*/ 0 w 13499"/>
                <a:gd name="connsiteY0" fmla="*/ 0 h 43193"/>
                <a:gd name="connsiteX1" fmla="*/ 13500 w 13499"/>
                <a:gd name="connsiteY1" fmla="*/ 0 h 43193"/>
                <a:gd name="connsiteX2" fmla="*/ 13500 w 13499"/>
                <a:gd name="connsiteY2" fmla="*/ 43193 h 43193"/>
                <a:gd name="connsiteX3" fmla="*/ 0 w 13499"/>
                <a:gd name="connsiteY3" fmla="*/ 43193 h 4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" h="43193">
                  <a:moveTo>
                    <a:pt x="0" y="0"/>
                  </a:moveTo>
                  <a:lnTo>
                    <a:pt x="13500" y="0"/>
                  </a:lnTo>
                  <a:lnTo>
                    <a:pt x="13500" y="43193"/>
                  </a:lnTo>
                  <a:lnTo>
                    <a:pt x="0" y="43193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249" name="그래픽 48">
              <a:extLst>
                <a:ext uri="{FF2B5EF4-FFF2-40B4-BE49-F238E27FC236}">
                  <a16:creationId xmlns:a16="http://schemas.microsoft.com/office/drawing/2014/main" id="{E1FF1C38-8652-7A98-BF67-A8635B8BD81B}"/>
                </a:ext>
              </a:extLst>
            </p:cNvPr>
            <p:cNvGrpSpPr/>
            <p:nvPr/>
          </p:nvGrpSpPr>
          <p:grpSpPr>
            <a:xfrm>
              <a:off x="7437987" y="5190745"/>
              <a:ext cx="183521" cy="44856"/>
              <a:chOff x="7437987" y="5190745"/>
              <a:chExt cx="183521" cy="44856"/>
            </a:xfrm>
            <a:grpFill/>
          </p:grpSpPr>
          <p:sp>
            <p:nvSpPr>
              <p:cNvPr id="250" name="자유형: 도형 249">
                <a:extLst>
                  <a:ext uri="{FF2B5EF4-FFF2-40B4-BE49-F238E27FC236}">
                    <a16:creationId xmlns:a16="http://schemas.microsoft.com/office/drawing/2014/main" id="{B0A4A273-B6DD-188C-31B1-2B965B95EEC4}"/>
                  </a:ext>
                </a:extLst>
              </p:cNvPr>
              <p:cNvSpPr/>
              <p:nvPr/>
            </p:nvSpPr>
            <p:spPr>
              <a:xfrm rot="3902351">
                <a:off x="7584691" y="5206431"/>
                <a:ext cx="43176" cy="13500"/>
              </a:xfrm>
              <a:custGeom>
                <a:avLst/>
                <a:gdLst>
                  <a:gd name="connsiteX0" fmla="*/ 0 w 43176"/>
                  <a:gd name="connsiteY0" fmla="*/ 0 h 13500"/>
                  <a:gd name="connsiteX1" fmla="*/ 43177 w 43176"/>
                  <a:gd name="connsiteY1" fmla="*/ 0 h 13500"/>
                  <a:gd name="connsiteX2" fmla="*/ 43177 w 43176"/>
                  <a:gd name="connsiteY2" fmla="*/ 13500 h 13500"/>
                  <a:gd name="connsiteX3" fmla="*/ 0 w 43176"/>
                  <a:gd name="connsiteY3" fmla="*/ 13500 h 1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176" h="13500">
                    <a:moveTo>
                      <a:pt x="0" y="0"/>
                    </a:moveTo>
                    <a:lnTo>
                      <a:pt x="43177" y="0"/>
                    </a:lnTo>
                    <a:lnTo>
                      <a:pt x="43177" y="13500"/>
                    </a:lnTo>
                    <a:lnTo>
                      <a:pt x="0" y="13500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51" name="자유형: 도형 250">
                <a:extLst>
                  <a:ext uri="{FF2B5EF4-FFF2-40B4-BE49-F238E27FC236}">
                    <a16:creationId xmlns:a16="http://schemas.microsoft.com/office/drawing/2014/main" id="{A2103B2F-2E46-7DB8-DEFD-E4BE9F6B54EA}"/>
                  </a:ext>
                </a:extLst>
              </p:cNvPr>
              <p:cNvSpPr/>
              <p:nvPr/>
            </p:nvSpPr>
            <p:spPr>
              <a:xfrm rot="1497337">
                <a:off x="7446465" y="5191577"/>
                <a:ext cx="13496" cy="43174"/>
              </a:xfrm>
              <a:custGeom>
                <a:avLst/>
                <a:gdLst>
                  <a:gd name="connsiteX0" fmla="*/ 0 w 13496"/>
                  <a:gd name="connsiteY0" fmla="*/ 0 h 43174"/>
                  <a:gd name="connsiteX1" fmla="*/ 13496 w 13496"/>
                  <a:gd name="connsiteY1" fmla="*/ 0 h 43174"/>
                  <a:gd name="connsiteX2" fmla="*/ 13496 w 13496"/>
                  <a:gd name="connsiteY2" fmla="*/ 43175 h 43174"/>
                  <a:gd name="connsiteX3" fmla="*/ 0 w 13496"/>
                  <a:gd name="connsiteY3" fmla="*/ 43175 h 4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96" h="43174">
                    <a:moveTo>
                      <a:pt x="0" y="0"/>
                    </a:moveTo>
                    <a:lnTo>
                      <a:pt x="13496" y="0"/>
                    </a:lnTo>
                    <a:lnTo>
                      <a:pt x="13496" y="43175"/>
                    </a:lnTo>
                    <a:lnTo>
                      <a:pt x="0" y="43175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</p:grpSp>
      </p:grpSp>
      <p:sp>
        <p:nvSpPr>
          <p:cNvPr id="259" name="TextBox 258">
            <a:extLst>
              <a:ext uri="{FF2B5EF4-FFF2-40B4-BE49-F238E27FC236}">
                <a16:creationId xmlns:a16="http://schemas.microsoft.com/office/drawing/2014/main" id="{103D48E3-606F-9571-AACF-EE5CB5B671F5}"/>
              </a:ext>
            </a:extLst>
          </p:cNvPr>
          <p:cNvSpPr txBox="1"/>
          <p:nvPr/>
        </p:nvSpPr>
        <p:spPr>
          <a:xfrm>
            <a:off x="1554169" y="4254030"/>
            <a:ext cx="1620628" cy="1656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정리해주세요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E51149F6-45B4-1F36-9C5B-E0149BEA18F6}"/>
              </a:ext>
            </a:extLst>
          </p:cNvPr>
          <p:cNvSpPr txBox="1"/>
          <p:nvPr/>
        </p:nvSpPr>
        <p:spPr>
          <a:xfrm>
            <a:off x="4041847" y="4254030"/>
            <a:ext cx="1620628" cy="1656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정리해주세요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06016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A497F96-2C6D-9767-0C18-C400B838056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0A43ED-811E-512A-F40C-F6DDAE687A9F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r>
              <a:rPr lang="ko-KR" altLang="en-US" dirty="0"/>
              <a:t>소제목을 입력해주세요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84F4E6-0EED-0041-A3E6-98D3026E3CE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107282-B4B5-A700-4BAA-F1803FCB283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accent1">
                    <a:lumMod val="65000"/>
                  </a:schemeClr>
                </a:solidFill>
                <a:latin typeface="+mn-ea"/>
                <a:cs typeface="Pretendard" panose="02000503000000020004" pitchFamily="50" charset="-127"/>
              </a:rPr>
              <a:t>BUSINESS PRESENTATION</a:t>
            </a:r>
            <a:endParaRPr lang="ko-KR" altLang="en-US" sz="1200" dirty="0">
              <a:solidFill>
                <a:schemeClr val="accent1">
                  <a:lumMod val="65000"/>
                </a:schemeClr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8492DC7-0A9F-604D-8512-8BE4CDAADB49}"/>
              </a:ext>
            </a:extLst>
          </p:cNvPr>
          <p:cNvSpPr/>
          <p:nvPr/>
        </p:nvSpPr>
        <p:spPr>
          <a:xfrm>
            <a:off x="8856541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" name="그래픽 42" descr="가로 막대형 차트 단색으로 채워진">
            <a:extLst>
              <a:ext uri="{FF2B5EF4-FFF2-40B4-BE49-F238E27FC236}">
                <a16:creationId xmlns:a16="http://schemas.microsoft.com/office/drawing/2014/main" id="{6B169DD4-3445-3934-5025-69FFAF2904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504731" y="4001558"/>
            <a:ext cx="515422" cy="515422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95CA7C72-A985-E576-2267-86CF749D85E4}"/>
              </a:ext>
            </a:extLst>
          </p:cNvPr>
          <p:cNvSpPr txBox="1"/>
          <p:nvPr/>
        </p:nvSpPr>
        <p:spPr>
          <a:xfrm>
            <a:off x="6444509" y="4593902"/>
            <a:ext cx="6358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서브타이틀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D95FEDD-6174-8113-FFC9-84285A61F5E6}"/>
              </a:ext>
            </a:extLst>
          </p:cNvPr>
          <p:cNvSpPr/>
          <p:nvPr/>
        </p:nvSpPr>
        <p:spPr>
          <a:xfrm>
            <a:off x="8372893" y="3487996"/>
            <a:ext cx="3268245" cy="259533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3573492B-922C-B8E7-AE0C-0369AD2E5AB1}"/>
              </a:ext>
            </a:extLst>
          </p:cNvPr>
          <p:cNvSpPr/>
          <p:nvPr/>
        </p:nvSpPr>
        <p:spPr>
          <a:xfrm>
            <a:off x="1474051" y="3134771"/>
            <a:ext cx="4720384" cy="203828"/>
          </a:xfrm>
          <a:prstGeom prst="roundRect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BB4D0F4-024F-517F-A690-A4EC76EBA8A0}"/>
              </a:ext>
            </a:extLst>
          </p:cNvPr>
          <p:cNvSpPr/>
          <p:nvPr/>
        </p:nvSpPr>
        <p:spPr>
          <a:xfrm>
            <a:off x="1475036" y="3138673"/>
            <a:ext cx="3995382" cy="195403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1" name="그래픽 20" descr="블록체인 단색으로 채워진">
            <a:extLst>
              <a:ext uri="{FF2B5EF4-FFF2-40B4-BE49-F238E27FC236}">
                <a16:creationId xmlns:a16="http://schemas.microsoft.com/office/drawing/2014/main" id="{56CB0BCD-E8EC-268E-3C3A-53986AAF14E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42854" y="2848180"/>
            <a:ext cx="515422" cy="51542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7316952-4D28-8815-AB03-908ABC44D397}"/>
              </a:ext>
            </a:extLst>
          </p:cNvPr>
          <p:cNvSpPr txBox="1"/>
          <p:nvPr/>
        </p:nvSpPr>
        <p:spPr>
          <a:xfrm>
            <a:off x="600152" y="3440524"/>
            <a:ext cx="6358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서브타이틀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92AD21-CE87-3B20-0436-B353EB0427AD}"/>
              </a:ext>
            </a:extLst>
          </p:cNvPr>
          <p:cNvSpPr txBox="1"/>
          <p:nvPr/>
        </p:nvSpPr>
        <p:spPr>
          <a:xfrm>
            <a:off x="6449976" y="3021242"/>
            <a:ext cx="62493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85</a:t>
            </a:r>
            <a:r>
              <a:rPr lang="en-US" altLang="ko-KR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%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ABB123-D73F-0E6F-1D63-53D161AABE7E}"/>
              </a:ext>
            </a:extLst>
          </p:cNvPr>
          <p:cNvSpPr txBox="1"/>
          <p:nvPr/>
        </p:nvSpPr>
        <p:spPr>
          <a:xfrm>
            <a:off x="8368300" y="2850150"/>
            <a:ext cx="3268245" cy="4562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algn="r"/>
            <a:r>
              <a:rPr lang="ko-KR" altLang="en-US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내용이 잘 전달 시켜서 성공적인 제안서를 제출해주세요</a:t>
            </a:r>
            <a:r>
              <a:rPr lang="en-US" altLang="ko-KR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1616B28-7663-4892-0857-66AABEE44104}"/>
              </a:ext>
            </a:extLst>
          </p:cNvPr>
          <p:cNvCxnSpPr>
            <a:cxnSpLocks/>
          </p:cNvCxnSpPr>
          <p:nvPr/>
        </p:nvCxnSpPr>
        <p:spPr>
          <a:xfrm>
            <a:off x="7685401" y="1986511"/>
            <a:ext cx="0" cy="4096821"/>
          </a:xfrm>
          <a:prstGeom prst="line">
            <a:avLst/>
          </a:prstGeom>
          <a:ln w="6350">
            <a:solidFill>
              <a:schemeClr val="accent2">
                <a:lumMod val="10000"/>
                <a:lumOff val="9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68C9308-E541-E26E-4E6B-DCFB3BBF8A25}"/>
              </a:ext>
            </a:extLst>
          </p:cNvPr>
          <p:cNvSpPr txBox="1"/>
          <p:nvPr/>
        </p:nvSpPr>
        <p:spPr>
          <a:xfrm>
            <a:off x="10756496" y="2484978"/>
            <a:ext cx="88004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타이틀</a:t>
            </a:r>
            <a:r>
              <a:rPr lang="en-US" altLang="ko-KR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BB9332-A323-FAD9-61A3-B3428E779B96}"/>
              </a:ext>
            </a:extLst>
          </p:cNvPr>
          <p:cNvSpPr txBox="1"/>
          <p:nvPr/>
        </p:nvSpPr>
        <p:spPr>
          <a:xfrm>
            <a:off x="10541693" y="2020687"/>
            <a:ext cx="109485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3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75.8</a:t>
            </a:r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M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A0DB23E5-9815-0450-4551-7A9C062F1564}"/>
              </a:ext>
            </a:extLst>
          </p:cNvPr>
          <p:cNvSpPr/>
          <p:nvPr/>
        </p:nvSpPr>
        <p:spPr>
          <a:xfrm>
            <a:off x="1474051" y="4290637"/>
            <a:ext cx="4720384" cy="203828"/>
          </a:xfrm>
          <a:prstGeom prst="roundRect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C2B3711-3A09-387E-0C88-BB7B7522092C}"/>
              </a:ext>
            </a:extLst>
          </p:cNvPr>
          <p:cNvSpPr/>
          <p:nvPr/>
        </p:nvSpPr>
        <p:spPr>
          <a:xfrm>
            <a:off x="2638664" y="4295351"/>
            <a:ext cx="3551050" cy="196222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93F5575A-0DF4-A583-D0E0-5CFBAF0F8C83}"/>
              </a:ext>
            </a:extLst>
          </p:cNvPr>
          <p:cNvSpPr/>
          <p:nvPr/>
        </p:nvSpPr>
        <p:spPr>
          <a:xfrm>
            <a:off x="1474051" y="5446502"/>
            <a:ext cx="4720384" cy="203828"/>
          </a:xfrm>
          <a:prstGeom prst="roundRect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41F50362-3350-AC72-6C1C-95D1D8053473}"/>
              </a:ext>
            </a:extLst>
          </p:cNvPr>
          <p:cNvSpPr/>
          <p:nvPr/>
        </p:nvSpPr>
        <p:spPr>
          <a:xfrm>
            <a:off x="1481256" y="5450653"/>
            <a:ext cx="2870989" cy="196598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" name="그래픽 50" descr="과녁 단색으로 채워진">
            <a:extLst>
              <a:ext uri="{FF2B5EF4-FFF2-40B4-BE49-F238E27FC236}">
                <a16:creationId xmlns:a16="http://schemas.microsoft.com/office/drawing/2014/main" id="{5C254C65-795D-9DB0-1156-CA67A307AD13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660374" y="5159911"/>
            <a:ext cx="515422" cy="515422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CF252BF8-F71A-CC99-E52F-2394CE1AD887}"/>
              </a:ext>
            </a:extLst>
          </p:cNvPr>
          <p:cNvSpPr txBox="1"/>
          <p:nvPr/>
        </p:nvSpPr>
        <p:spPr>
          <a:xfrm>
            <a:off x="600152" y="5752255"/>
            <a:ext cx="6358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서브타이틀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FAA66BB-057D-742A-DD76-6B170D4C9141}"/>
              </a:ext>
            </a:extLst>
          </p:cNvPr>
          <p:cNvSpPr txBox="1"/>
          <p:nvPr/>
        </p:nvSpPr>
        <p:spPr>
          <a:xfrm>
            <a:off x="6450353" y="5332973"/>
            <a:ext cx="62417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62</a:t>
            </a:r>
            <a:r>
              <a:rPr lang="en-US" altLang="ko-KR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%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5FB116A-F2A9-1907-5581-1C7E101054D7}"/>
              </a:ext>
            </a:extLst>
          </p:cNvPr>
          <p:cNvSpPr txBox="1"/>
          <p:nvPr/>
        </p:nvSpPr>
        <p:spPr>
          <a:xfrm>
            <a:off x="630078" y="4177107"/>
            <a:ext cx="63586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73</a:t>
            </a:r>
            <a:r>
              <a:rPr lang="en-US" altLang="ko-KR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%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AF11A49-4E27-4A16-31AD-06DD31D41B30}"/>
              </a:ext>
            </a:extLst>
          </p:cNvPr>
          <p:cNvSpPr txBox="1"/>
          <p:nvPr/>
        </p:nvSpPr>
        <p:spPr>
          <a:xfrm>
            <a:off x="2005346" y="1802586"/>
            <a:ext cx="381380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600" i="1" dirty="0">
                <a:solidFill>
                  <a:schemeClr val="accent3">
                    <a:alpha val="19000"/>
                  </a:schemeClr>
                </a:solidFill>
                <a:latin typeface="+mj-ea"/>
                <a:ea typeface="+mj-ea"/>
              </a:rPr>
              <a:t>DATA ANALYSIS</a:t>
            </a:r>
            <a:endParaRPr lang="ko-KR" altLang="en-US" sz="3600" i="1" dirty="0">
              <a:solidFill>
                <a:schemeClr val="accent3">
                  <a:alpha val="19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CB884E2A-A1FC-14E1-B364-98CA53FF592D}"/>
              </a:ext>
            </a:extLst>
          </p:cNvPr>
          <p:cNvCxnSpPr>
            <a:cxnSpLocks/>
          </p:cNvCxnSpPr>
          <p:nvPr/>
        </p:nvCxnSpPr>
        <p:spPr>
          <a:xfrm flipH="1">
            <a:off x="3447633" y="2354327"/>
            <a:ext cx="929233" cy="0"/>
          </a:xfrm>
          <a:prstGeom prst="line">
            <a:avLst/>
          </a:prstGeom>
          <a:ln w="12700">
            <a:solidFill>
              <a:schemeClr val="accent2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4903E42B-97FF-6A31-971D-35825E33AE58}"/>
              </a:ext>
            </a:extLst>
          </p:cNvPr>
          <p:cNvSpPr txBox="1"/>
          <p:nvPr/>
        </p:nvSpPr>
        <p:spPr>
          <a:xfrm>
            <a:off x="3079140" y="2409306"/>
            <a:ext cx="166621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solidFill>
                  <a:schemeClr val="accent1">
                    <a:lumMod val="65000"/>
                  </a:schemeClr>
                </a:solidFill>
                <a:latin typeface="+mn-ea"/>
                <a:cs typeface="Pretendard" panose="02000503000000020004" pitchFamily="50" charset="-127"/>
              </a:rPr>
              <a:t>서브 타이틀을 입력해주세요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59E646-D346-F947-41A2-5FF0451142BF}"/>
              </a:ext>
            </a:extLst>
          </p:cNvPr>
          <p:cNvSpPr txBox="1"/>
          <p:nvPr/>
        </p:nvSpPr>
        <p:spPr>
          <a:xfrm>
            <a:off x="9581418" y="4835409"/>
            <a:ext cx="85119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타이틀</a:t>
            </a:r>
            <a:r>
              <a:rPr lang="en-US" altLang="ko-KR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pic>
        <p:nvPicPr>
          <p:cNvPr id="56" name="그림 55" descr="텍스트, 사람, 실내, 사무용품이(가) 표시된 사진&#10;&#10;자동 생성된 설명">
            <a:extLst>
              <a:ext uri="{FF2B5EF4-FFF2-40B4-BE49-F238E27FC236}">
                <a16:creationId xmlns:a16="http://schemas.microsoft.com/office/drawing/2014/main" id="{3757B112-B3B8-58AA-712F-AB313C48CDF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35499" y="3778725"/>
            <a:ext cx="2143032" cy="996060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0B29AFC4-5EFF-C7A4-504A-828FA64C2F7C}"/>
              </a:ext>
            </a:extLst>
          </p:cNvPr>
          <p:cNvSpPr txBox="1"/>
          <p:nvPr/>
        </p:nvSpPr>
        <p:spPr>
          <a:xfrm>
            <a:off x="8935499" y="5154352"/>
            <a:ext cx="2143032" cy="6382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233865-2B60-6AD9-AEDF-460D2FB1204A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ko-KR" altLang="en-US" dirty="0"/>
              <a:t>사업 개요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05E84F-AEB4-FB84-9361-6AF23BB78008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EA4F13-4353-FA43-107C-E1642EFB187E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lang="ko-KR" altLang="en-US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FB48EE-E606-F8EF-2998-7546746A4F3E}"/>
              </a:ext>
            </a:extLst>
          </p:cNvPr>
          <p:cNvSpPr txBox="1"/>
          <p:nvPr/>
        </p:nvSpPr>
        <p:spPr>
          <a:xfrm>
            <a:off x="10615667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lang="ko-KR" altLang="en-US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</p:spTree>
    <p:extLst>
      <p:ext uri="{BB962C8B-B14F-4D97-AF65-F5344CB8AC3E}">
        <p14:creationId xmlns:p14="http://schemas.microsoft.com/office/powerpoint/2010/main" val="2726381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3D72A-024D-9E96-C812-324CDF1E2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19AE5456-7CB2-8624-3C37-767340CC895A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0985611-4888-3D91-0495-7624041831E5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3209A40-01FD-D454-3036-87E44247FCF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46C4B9-C927-62BF-432E-93A764C8C2E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7CE9D487-D477-56D4-2AC6-EC82D80994DC}"/>
              </a:ext>
            </a:extLst>
          </p:cNvPr>
          <p:cNvGrpSpPr/>
          <p:nvPr/>
        </p:nvGrpSpPr>
        <p:grpSpPr>
          <a:xfrm>
            <a:off x="11019239" y="622600"/>
            <a:ext cx="953250" cy="470780"/>
            <a:chOff x="10783265" y="622600"/>
            <a:chExt cx="953250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9F988A4-EF7D-FE33-0424-0714909AA374}"/>
                </a:ext>
              </a:extLst>
            </p:cNvPr>
            <p:cNvSpPr/>
            <p:nvPr/>
          </p:nvSpPr>
          <p:spPr>
            <a:xfrm>
              <a:off x="10797263" y="965892"/>
              <a:ext cx="92525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D0AE2002-CEB9-54A7-38E7-5B6ED0B738E5}"/>
                </a:ext>
              </a:extLst>
            </p:cNvPr>
            <p:cNvSpPr txBox="1"/>
            <p:nvPr/>
          </p:nvSpPr>
          <p:spPr>
            <a:xfrm>
              <a:off x="10783265" y="622600"/>
              <a:ext cx="953250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문서화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3" name="순서도: 대체 처리 2">
            <a:extLst>
              <a:ext uri="{FF2B5EF4-FFF2-40B4-BE49-F238E27FC236}">
                <a16:creationId xmlns:a16="http://schemas.microsoft.com/office/drawing/2014/main" id="{0321EC7A-1C6B-7FBF-E0B2-B3172973B2D0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A519C88-1170-3A37-FFDF-74EC92473143}"/>
              </a:ext>
            </a:extLst>
          </p:cNvPr>
          <p:cNvGrpSpPr/>
          <p:nvPr/>
        </p:nvGrpSpPr>
        <p:grpSpPr>
          <a:xfrm>
            <a:off x="1596344" y="2180694"/>
            <a:ext cx="5314096" cy="571823"/>
            <a:chOff x="6227337" y="2078631"/>
            <a:chExt cx="5314096" cy="571823"/>
          </a:xfrm>
        </p:grpSpPr>
        <p:sp>
          <p:nvSpPr>
            <p:cNvPr id="10" name="TextBox 44">
              <a:extLst>
                <a:ext uri="{FF2B5EF4-FFF2-40B4-BE49-F238E27FC236}">
                  <a16:creationId xmlns:a16="http://schemas.microsoft.com/office/drawing/2014/main" id="{38DCAA97-1DF9-4A6D-ACFC-E0559B3A460E}"/>
                </a:ext>
              </a:extLst>
            </p:cNvPr>
            <p:cNvSpPr txBox="1"/>
            <p:nvPr/>
          </p:nvSpPr>
          <p:spPr>
            <a:xfrm>
              <a:off x="6746096" y="2078631"/>
              <a:ext cx="4795337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발표에서 필수적인 것만 소개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옆에 코멘트로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깃허브에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다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올려놨고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어디에 뭐가 있다 설명 달기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8CA16473-74C6-91CD-B553-DEA1D2CCE5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24747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0E10C61-33B3-DC68-739B-68B76CA515F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0A43ED-811E-512A-F40C-F6DDAE687A9F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84F4E6-0EED-0041-A3E6-98D3026E3CE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107282-B4B5-A700-4BAA-F1803FCB283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8492DC7-0A9F-604D-8512-8BE4CDAADB49}"/>
              </a:ext>
            </a:extLst>
          </p:cNvPr>
          <p:cNvSpPr/>
          <p:nvPr/>
        </p:nvSpPr>
        <p:spPr>
          <a:xfrm>
            <a:off x="8856541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8" name="순서도: 대체 처리 37">
            <a:extLst>
              <a:ext uri="{FF2B5EF4-FFF2-40B4-BE49-F238E27FC236}">
                <a16:creationId xmlns:a16="http://schemas.microsoft.com/office/drawing/2014/main" id="{9C1FCEEE-D9A1-2791-B768-64570FC2F5D1}"/>
              </a:ext>
            </a:extLst>
          </p:cNvPr>
          <p:cNvSpPr/>
          <p:nvPr/>
        </p:nvSpPr>
        <p:spPr>
          <a:xfrm>
            <a:off x="6237455" y="2307006"/>
            <a:ext cx="5262228" cy="3601306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B783E5-14E8-C843-8003-520FEF07949D}"/>
              </a:ext>
            </a:extLst>
          </p:cNvPr>
          <p:cNvSpPr txBox="1"/>
          <p:nvPr/>
        </p:nvSpPr>
        <p:spPr>
          <a:xfrm>
            <a:off x="7393884" y="5405536"/>
            <a:ext cx="393413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1" u="none" strike="noStrike" kern="1200" cap="none" spc="0" normalizeH="0" baseline="0" noProof="0">
                <a:ln>
                  <a:noFill/>
                </a:ln>
                <a:solidFill>
                  <a:srgbClr val="002060">
                    <a:alpha val="19000"/>
                  </a:srgbClr>
                </a:solidFill>
                <a:effectLst/>
                <a:uLnTx/>
                <a:uFillTx/>
                <a:latin typeface="Pretendard ExtraBold"/>
                <a:ea typeface="Pretendard ExtraBold"/>
                <a:cs typeface="+mn-cs"/>
              </a:rPr>
              <a:t>SWOT ANALYSIS</a:t>
            </a:r>
            <a:endParaRPr kumimoji="0" lang="ko-KR" altLang="en-US" sz="3600" b="0" i="1" u="none" strike="noStrike" kern="1200" cap="none" spc="0" normalizeH="0" baseline="0" noProof="0">
              <a:ln>
                <a:noFill/>
              </a:ln>
              <a:solidFill>
                <a:srgbClr val="002060">
                  <a:alpha val="19000"/>
                </a:srgbClr>
              </a:solidFill>
              <a:effectLst/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D7AF90-51C1-1495-AA6D-9FB86A196720}"/>
              </a:ext>
            </a:extLst>
          </p:cNvPr>
          <p:cNvSpPr txBox="1"/>
          <p:nvPr/>
        </p:nvSpPr>
        <p:spPr>
          <a:xfrm>
            <a:off x="7022993" y="2741653"/>
            <a:ext cx="4207620" cy="696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pic>
        <p:nvPicPr>
          <p:cNvPr id="46" name="그래픽 45" descr="배지 체크 표시1 단색으로 채워진">
            <a:extLst>
              <a:ext uri="{FF2B5EF4-FFF2-40B4-BE49-F238E27FC236}">
                <a16:creationId xmlns:a16="http://schemas.microsoft.com/office/drawing/2014/main" id="{B767A593-B329-DA90-85DA-15FE3880240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6525" y="2888804"/>
            <a:ext cx="401978" cy="401978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BEDE980D-9DF7-E6C1-290B-EC0B52C7EBBC}"/>
              </a:ext>
            </a:extLst>
          </p:cNvPr>
          <p:cNvSpPr txBox="1"/>
          <p:nvPr/>
        </p:nvSpPr>
        <p:spPr>
          <a:xfrm>
            <a:off x="7022993" y="3625756"/>
            <a:ext cx="4207620" cy="696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pic>
        <p:nvPicPr>
          <p:cNvPr id="54" name="그래픽 53" descr="배지 체크 표시1 단색으로 채워진">
            <a:extLst>
              <a:ext uri="{FF2B5EF4-FFF2-40B4-BE49-F238E27FC236}">
                <a16:creationId xmlns:a16="http://schemas.microsoft.com/office/drawing/2014/main" id="{ED52F87B-8C54-9831-249D-20E677F4679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6525" y="3772907"/>
            <a:ext cx="401978" cy="401978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73133158-80C2-4681-D12D-2610D1F022F9}"/>
              </a:ext>
            </a:extLst>
          </p:cNvPr>
          <p:cNvSpPr txBox="1"/>
          <p:nvPr/>
        </p:nvSpPr>
        <p:spPr>
          <a:xfrm>
            <a:off x="7022993" y="4509859"/>
            <a:ext cx="4207620" cy="696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pic>
        <p:nvPicPr>
          <p:cNvPr id="57" name="그래픽 56" descr="배지 체크 표시1 단색으로 채워진">
            <a:extLst>
              <a:ext uri="{FF2B5EF4-FFF2-40B4-BE49-F238E27FC236}">
                <a16:creationId xmlns:a16="http://schemas.microsoft.com/office/drawing/2014/main" id="{535373E5-5E3A-8915-B89D-7C2427557C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6525" y="4657010"/>
            <a:ext cx="401978" cy="4019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63AA994-57CD-9601-10D8-A0E4265B12C0}"/>
              </a:ext>
            </a:extLst>
          </p:cNvPr>
          <p:cNvSpPr txBox="1"/>
          <p:nvPr/>
        </p:nvSpPr>
        <p:spPr>
          <a:xfrm>
            <a:off x="1172621" y="2198501"/>
            <a:ext cx="368961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S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A67CC273-2C3F-F4FC-03F7-FB132DF49B74}"/>
              </a:ext>
            </a:extLst>
          </p:cNvPr>
          <p:cNvSpPr/>
          <p:nvPr/>
        </p:nvSpPr>
        <p:spPr>
          <a:xfrm>
            <a:off x="909359" y="2207166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034190A1-FD3C-2587-CFC4-1DF260766CC5}"/>
              </a:ext>
            </a:extLst>
          </p:cNvPr>
          <p:cNvSpPr/>
          <p:nvPr/>
        </p:nvSpPr>
        <p:spPr>
          <a:xfrm flipH="1">
            <a:off x="3327443" y="2207166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C84CB112-BCE6-8F4E-FA10-AA442889515E}"/>
              </a:ext>
            </a:extLst>
          </p:cNvPr>
          <p:cNvSpPr/>
          <p:nvPr/>
        </p:nvSpPr>
        <p:spPr>
          <a:xfrm flipH="1" flipV="1">
            <a:off x="3327443" y="4074895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7507E87A-057E-214C-31B4-01723E27A473}"/>
              </a:ext>
            </a:extLst>
          </p:cNvPr>
          <p:cNvSpPr/>
          <p:nvPr/>
        </p:nvSpPr>
        <p:spPr>
          <a:xfrm rot="10800000" flipH="1">
            <a:off x="909359" y="4074895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DA5CF86-DEEE-70D2-C6C7-D966DE66C268}"/>
              </a:ext>
            </a:extLst>
          </p:cNvPr>
          <p:cNvSpPr txBox="1"/>
          <p:nvPr/>
        </p:nvSpPr>
        <p:spPr>
          <a:xfrm>
            <a:off x="2156838" y="2315190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01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51F3EAD-28A4-A836-203F-959D65B549E2}"/>
              </a:ext>
            </a:extLst>
          </p:cNvPr>
          <p:cNvSpPr txBox="1"/>
          <p:nvPr/>
        </p:nvSpPr>
        <p:spPr>
          <a:xfrm>
            <a:off x="3392409" y="2929613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1298385-53F8-E312-9D48-64D2BBE90EFE}"/>
              </a:ext>
            </a:extLst>
          </p:cNvPr>
          <p:cNvSpPr txBox="1"/>
          <p:nvPr/>
        </p:nvSpPr>
        <p:spPr>
          <a:xfrm>
            <a:off x="3659826" y="2315190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02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B353921-6AFA-6CE0-1D33-5684D284ED06}"/>
              </a:ext>
            </a:extLst>
          </p:cNvPr>
          <p:cNvSpPr txBox="1"/>
          <p:nvPr/>
        </p:nvSpPr>
        <p:spPr>
          <a:xfrm>
            <a:off x="4908509" y="2198501"/>
            <a:ext cx="699195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W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D9D89B-0A7B-5A32-8425-0A7B015A5E91}"/>
              </a:ext>
            </a:extLst>
          </p:cNvPr>
          <p:cNvSpPr txBox="1"/>
          <p:nvPr/>
        </p:nvSpPr>
        <p:spPr>
          <a:xfrm>
            <a:off x="1188400" y="5150514"/>
            <a:ext cx="368961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O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E2BB9B3-ABF3-7800-644E-1641C7AFFFF2}"/>
              </a:ext>
            </a:extLst>
          </p:cNvPr>
          <p:cNvSpPr txBox="1"/>
          <p:nvPr/>
        </p:nvSpPr>
        <p:spPr>
          <a:xfrm>
            <a:off x="5083899" y="5150514"/>
            <a:ext cx="368961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T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6430FEA-EDCF-7940-0D29-6E9086D64F10}"/>
              </a:ext>
            </a:extLst>
          </p:cNvPr>
          <p:cNvSpPr txBox="1"/>
          <p:nvPr/>
        </p:nvSpPr>
        <p:spPr>
          <a:xfrm>
            <a:off x="3392409" y="4156791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5A18A9F-B945-C975-0027-0C1336ED0EEE}"/>
              </a:ext>
            </a:extLst>
          </p:cNvPr>
          <p:cNvSpPr txBox="1"/>
          <p:nvPr/>
        </p:nvSpPr>
        <p:spPr>
          <a:xfrm>
            <a:off x="3669451" y="5562597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04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0DF48C8-7F51-C07F-851F-73F5748FDF84}"/>
              </a:ext>
            </a:extLst>
          </p:cNvPr>
          <p:cNvSpPr txBox="1"/>
          <p:nvPr/>
        </p:nvSpPr>
        <p:spPr>
          <a:xfrm>
            <a:off x="2156838" y="5557682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03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7C6BBE6-60CB-E726-4EA2-461DDF9ECBF7}"/>
              </a:ext>
            </a:extLst>
          </p:cNvPr>
          <p:cNvSpPr txBox="1"/>
          <p:nvPr/>
        </p:nvSpPr>
        <p:spPr>
          <a:xfrm>
            <a:off x="1274646" y="4156791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C9D56D4-29CA-2A17-4730-C421489E3202}"/>
              </a:ext>
            </a:extLst>
          </p:cNvPr>
          <p:cNvSpPr txBox="1"/>
          <p:nvPr/>
        </p:nvSpPr>
        <p:spPr>
          <a:xfrm>
            <a:off x="1274646" y="2924337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grpSp>
        <p:nvGrpSpPr>
          <p:cNvPr id="73" name="그래픽 51">
            <a:extLst>
              <a:ext uri="{FF2B5EF4-FFF2-40B4-BE49-F238E27FC236}">
                <a16:creationId xmlns:a16="http://schemas.microsoft.com/office/drawing/2014/main" id="{79B532A3-88E7-2F86-CD83-16B0FA56D459}"/>
              </a:ext>
            </a:extLst>
          </p:cNvPr>
          <p:cNvGrpSpPr/>
          <p:nvPr/>
        </p:nvGrpSpPr>
        <p:grpSpPr>
          <a:xfrm>
            <a:off x="4436846" y="2570468"/>
            <a:ext cx="250310" cy="377213"/>
            <a:chOff x="4605029" y="2613732"/>
            <a:chExt cx="250310" cy="377213"/>
          </a:xfrm>
          <a:solidFill>
            <a:schemeClr val="accent3"/>
          </a:solidFill>
        </p:grpSpPr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C4EDA221-47CF-9F44-9284-5979121367F3}"/>
                </a:ext>
              </a:extLst>
            </p:cNvPr>
            <p:cNvSpPr/>
            <p:nvPr/>
          </p:nvSpPr>
          <p:spPr>
            <a:xfrm>
              <a:off x="4605029" y="2613732"/>
              <a:ext cx="250310" cy="377213"/>
            </a:xfrm>
            <a:custGeom>
              <a:avLst/>
              <a:gdLst>
                <a:gd name="connsiteX0" fmla="*/ 125155 w 250310"/>
                <a:gd name="connsiteY0" fmla="*/ 377214 h 377213"/>
                <a:gd name="connsiteX1" fmla="*/ 119546 w 250310"/>
                <a:gd name="connsiteY1" fmla="*/ 368834 h 377213"/>
                <a:gd name="connsiteX2" fmla="*/ 0 w 250310"/>
                <a:gd name="connsiteY2" fmla="*/ 123596 h 377213"/>
                <a:gd name="connsiteX3" fmla="*/ 125155 w 250310"/>
                <a:gd name="connsiteY3" fmla="*/ 0 h 377213"/>
                <a:gd name="connsiteX4" fmla="*/ 250310 w 250310"/>
                <a:gd name="connsiteY4" fmla="*/ 123593 h 377213"/>
                <a:gd name="connsiteX5" fmla="*/ 130764 w 250310"/>
                <a:gd name="connsiteY5" fmla="*/ 368830 h 377213"/>
                <a:gd name="connsiteX6" fmla="*/ 125155 w 250310"/>
                <a:gd name="connsiteY6" fmla="*/ 377214 h 377213"/>
                <a:gd name="connsiteX7" fmla="*/ 125155 w 250310"/>
                <a:gd name="connsiteY7" fmla="*/ 13500 h 377213"/>
                <a:gd name="connsiteX8" fmla="*/ 13500 w 250310"/>
                <a:gd name="connsiteY8" fmla="*/ 123593 h 377213"/>
                <a:gd name="connsiteX9" fmla="*/ 125155 w 250310"/>
                <a:gd name="connsiteY9" fmla="*/ 352775 h 377213"/>
                <a:gd name="connsiteX10" fmla="*/ 236810 w 250310"/>
                <a:gd name="connsiteY10" fmla="*/ 123593 h 377213"/>
                <a:gd name="connsiteX11" fmla="*/ 125155 w 250310"/>
                <a:gd name="connsiteY11" fmla="*/ 13500 h 3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0310" h="377213">
                  <a:moveTo>
                    <a:pt x="125155" y="377214"/>
                  </a:moveTo>
                  <a:lnTo>
                    <a:pt x="119546" y="368834"/>
                  </a:lnTo>
                  <a:cubicBezTo>
                    <a:pt x="114666" y="361540"/>
                    <a:pt x="0" y="189446"/>
                    <a:pt x="0" y="123596"/>
                  </a:cubicBezTo>
                  <a:cubicBezTo>
                    <a:pt x="0" y="55445"/>
                    <a:pt x="56143" y="0"/>
                    <a:pt x="125155" y="0"/>
                  </a:cubicBezTo>
                  <a:cubicBezTo>
                    <a:pt x="194164" y="0"/>
                    <a:pt x="250310" y="55445"/>
                    <a:pt x="250310" y="123593"/>
                  </a:cubicBezTo>
                  <a:cubicBezTo>
                    <a:pt x="250310" y="189442"/>
                    <a:pt x="135645" y="361537"/>
                    <a:pt x="130764" y="368830"/>
                  </a:cubicBezTo>
                  <a:lnTo>
                    <a:pt x="125155" y="377214"/>
                  </a:lnTo>
                  <a:close/>
                  <a:moveTo>
                    <a:pt x="125155" y="13500"/>
                  </a:moveTo>
                  <a:cubicBezTo>
                    <a:pt x="63588" y="13500"/>
                    <a:pt x="13500" y="62886"/>
                    <a:pt x="13500" y="123593"/>
                  </a:cubicBezTo>
                  <a:cubicBezTo>
                    <a:pt x="13500" y="177468"/>
                    <a:pt x="101787" y="316838"/>
                    <a:pt x="125155" y="352775"/>
                  </a:cubicBezTo>
                  <a:cubicBezTo>
                    <a:pt x="148524" y="316838"/>
                    <a:pt x="236810" y="177468"/>
                    <a:pt x="236810" y="123593"/>
                  </a:cubicBezTo>
                  <a:cubicBezTo>
                    <a:pt x="236810" y="62886"/>
                    <a:pt x="186722" y="13500"/>
                    <a:pt x="125155" y="13500"/>
                  </a:cubicBez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7E3E9FE5-B6AF-7DE5-B6F2-17A5EF827118}"/>
                </a:ext>
              </a:extLst>
            </p:cNvPr>
            <p:cNvSpPr/>
            <p:nvPr/>
          </p:nvSpPr>
          <p:spPr>
            <a:xfrm>
              <a:off x="4676072" y="2683840"/>
              <a:ext cx="108219" cy="106974"/>
            </a:xfrm>
            <a:custGeom>
              <a:avLst/>
              <a:gdLst>
                <a:gd name="connsiteX0" fmla="*/ 54111 w 108219"/>
                <a:gd name="connsiteY0" fmla="*/ 106974 h 106974"/>
                <a:gd name="connsiteX1" fmla="*/ 0 w 108219"/>
                <a:gd name="connsiteY1" fmla="*/ 53484 h 106974"/>
                <a:gd name="connsiteX2" fmla="*/ 54111 w 108219"/>
                <a:gd name="connsiteY2" fmla="*/ 0 h 106974"/>
                <a:gd name="connsiteX3" fmla="*/ 108219 w 108219"/>
                <a:gd name="connsiteY3" fmla="*/ 53484 h 106974"/>
                <a:gd name="connsiteX4" fmla="*/ 54111 w 108219"/>
                <a:gd name="connsiteY4" fmla="*/ 106974 h 106974"/>
                <a:gd name="connsiteX5" fmla="*/ 54111 w 108219"/>
                <a:gd name="connsiteY5" fmla="*/ 13500 h 106974"/>
                <a:gd name="connsiteX6" fmla="*/ 13500 w 108219"/>
                <a:gd name="connsiteY6" fmla="*/ 53484 h 106974"/>
                <a:gd name="connsiteX7" fmla="*/ 54111 w 108219"/>
                <a:gd name="connsiteY7" fmla="*/ 93474 h 106974"/>
                <a:gd name="connsiteX8" fmla="*/ 94719 w 108219"/>
                <a:gd name="connsiteY8" fmla="*/ 53484 h 106974"/>
                <a:gd name="connsiteX9" fmla="*/ 54111 w 108219"/>
                <a:gd name="connsiteY9" fmla="*/ 13500 h 10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219" h="106974">
                  <a:moveTo>
                    <a:pt x="54111" y="106974"/>
                  </a:moveTo>
                  <a:cubicBezTo>
                    <a:pt x="24273" y="106974"/>
                    <a:pt x="0" y="82978"/>
                    <a:pt x="0" y="53484"/>
                  </a:cubicBezTo>
                  <a:cubicBezTo>
                    <a:pt x="0" y="23993"/>
                    <a:pt x="24273" y="0"/>
                    <a:pt x="54111" y="0"/>
                  </a:cubicBezTo>
                  <a:cubicBezTo>
                    <a:pt x="83946" y="0"/>
                    <a:pt x="108219" y="23993"/>
                    <a:pt x="108219" y="53484"/>
                  </a:cubicBezTo>
                  <a:cubicBezTo>
                    <a:pt x="108219" y="82978"/>
                    <a:pt x="83946" y="106974"/>
                    <a:pt x="54111" y="106974"/>
                  </a:cubicBezTo>
                  <a:close/>
                  <a:moveTo>
                    <a:pt x="54111" y="13500"/>
                  </a:moveTo>
                  <a:cubicBezTo>
                    <a:pt x="31715" y="13500"/>
                    <a:pt x="13500" y="31435"/>
                    <a:pt x="13500" y="53484"/>
                  </a:cubicBezTo>
                  <a:cubicBezTo>
                    <a:pt x="13500" y="75533"/>
                    <a:pt x="31715" y="93474"/>
                    <a:pt x="54111" y="93474"/>
                  </a:cubicBezTo>
                  <a:cubicBezTo>
                    <a:pt x="76505" y="93474"/>
                    <a:pt x="94719" y="75536"/>
                    <a:pt x="94719" y="53484"/>
                  </a:cubicBezTo>
                  <a:cubicBezTo>
                    <a:pt x="94719" y="31435"/>
                    <a:pt x="76505" y="13500"/>
                    <a:pt x="54111" y="13500"/>
                  </a:cubicBez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</p:grpSp>
      <p:sp>
        <p:nvSpPr>
          <p:cNvPr id="74" name="자유형: 도형 73">
            <a:extLst>
              <a:ext uri="{FF2B5EF4-FFF2-40B4-BE49-F238E27FC236}">
                <a16:creationId xmlns:a16="http://schemas.microsoft.com/office/drawing/2014/main" id="{7A2815FB-47EC-9272-9ED4-A118360BC76A}"/>
              </a:ext>
            </a:extLst>
          </p:cNvPr>
          <p:cNvSpPr/>
          <p:nvPr/>
        </p:nvSpPr>
        <p:spPr>
          <a:xfrm>
            <a:off x="4406673" y="2884160"/>
            <a:ext cx="310648" cy="118307"/>
          </a:xfrm>
          <a:custGeom>
            <a:avLst/>
            <a:gdLst>
              <a:gd name="connsiteX0" fmla="*/ 155328 w 310648"/>
              <a:gd name="connsiteY0" fmla="*/ 118307 h 118307"/>
              <a:gd name="connsiteX1" fmla="*/ 0 w 310648"/>
              <a:gd name="connsiteY1" fmla="*/ 56352 h 118307"/>
              <a:gd name="connsiteX2" fmla="*/ 89508 w 310648"/>
              <a:gd name="connsiteY2" fmla="*/ 0 h 118307"/>
              <a:gd name="connsiteX3" fmla="*/ 91898 w 310648"/>
              <a:gd name="connsiteY3" fmla="*/ 13291 h 118307"/>
              <a:gd name="connsiteX4" fmla="*/ 13500 w 310648"/>
              <a:gd name="connsiteY4" fmla="*/ 56356 h 118307"/>
              <a:gd name="connsiteX5" fmla="*/ 155328 w 310648"/>
              <a:gd name="connsiteY5" fmla="*/ 104807 h 118307"/>
              <a:gd name="connsiteX6" fmla="*/ 297149 w 310648"/>
              <a:gd name="connsiteY6" fmla="*/ 56359 h 118307"/>
              <a:gd name="connsiteX7" fmla="*/ 218757 w 310648"/>
              <a:gd name="connsiteY7" fmla="*/ 13291 h 118307"/>
              <a:gd name="connsiteX8" fmla="*/ 221144 w 310648"/>
              <a:gd name="connsiteY8" fmla="*/ 0 h 118307"/>
              <a:gd name="connsiteX9" fmla="*/ 310649 w 310648"/>
              <a:gd name="connsiteY9" fmla="*/ 56356 h 118307"/>
              <a:gd name="connsiteX10" fmla="*/ 155328 w 310648"/>
              <a:gd name="connsiteY10" fmla="*/ 118307 h 118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0648" h="118307">
                <a:moveTo>
                  <a:pt x="155328" y="118307"/>
                </a:moveTo>
                <a:cubicBezTo>
                  <a:pt x="66781" y="118307"/>
                  <a:pt x="3" y="91672"/>
                  <a:pt x="0" y="56352"/>
                </a:cubicBezTo>
                <a:cubicBezTo>
                  <a:pt x="0" y="31141"/>
                  <a:pt x="33460" y="10078"/>
                  <a:pt x="89508" y="0"/>
                </a:cubicBezTo>
                <a:lnTo>
                  <a:pt x="91898" y="13291"/>
                </a:lnTo>
                <a:cubicBezTo>
                  <a:pt x="45006" y="21722"/>
                  <a:pt x="13500" y="39029"/>
                  <a:pt x="13500" y="56356"/>
                </a:cubicBezTo>
                <a:cubicBezTo>
                  <a:pt x="13503" y="79272"/>
                  <a:pt x="71749" y="104807"/>
                  <a:pt x="155328" y="104807"/>
                </a:cubicBezTo>
                <a:cubicBezTo>
                  <a:pt x="238906" y="104807"/>
                  <a:pt x="297149" y="79275"/>
                  <a:pt x="297149" y="56359"/>
                </a:cubicBezTo>
                <a:cubicBezTo>
                  <a:pt x="297149" y="39025"/>
                  <a:pt x="265646" y="21715"/>
                  <a:pt x="218757" y="13291"/>
                </a:cubicBezTo>
                <a:lnTo>
                  <a:pt x="221144" y="0"/>
                </a:lnTo>
                <a:cubicBezTo>
                  <a:pt x="277185" y="10071"/>
                  <a:pt x="310649" y="31141"/>
                  <a:pt x="310649" y="56356"/>
                </a:cubicBezTo>
                <a:cubicBezTo>
                  <a:pt x="310649" y="91672"/>
                  <a:pt x="243874" y="118307"/>
                  <a:pt x="155328" y="118307"/>
                </a:cubicBezTo>
                <a:close/>
              </a:path>
            </a:pathLst>
          </a:custGeom>
          <a:solidFill>
            <a:schemeClr val="accent3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A07B60-BE9B-C6D8-4A2E-C38D09B3B247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1EC9F3-77A7-4E8E-CA34-3FB9FBF86496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6F99FB-D94F-9B2B-2818-2DF8EB9AB8F7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AFB587-91FF-3A3C-FECD-C71DD36CCEA1}"/>
              </a:ext>
            </a:extLst>
          </p:cNvPr>
          <p:cNvSpPr txBox="1"/>
          <p:nvPr/>
        </p:nvSpPr>
        <p:spPr>
          <a:xfrm>
            <a:off x="10615667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</p:spTree>
    <p:extLst>
      <p:ext uri="{BB962C8B-B14F-4D97-AF65-F5344CB8AC3E}">
        <p14:creationId xmlns:p14="http://schemas.microsoft.com/office/powerpoint/2010/main" val="16548494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3AB92CF-491F-9164-FD14-59F89654A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5E0210E9-836E-D55A-7EC4-E08BEDF5118B}"/>
              </a:ext>
            </a:extLst>
          </p:cNvPr>
          <p:cNvCxnSpPr/>
          <p:nvPr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760B966-D531-9C24-C129-F6F5DA8AC145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397C06-8F5C-4B49-B859-8453F5BF2B86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DD5DE2-C413-FBF3-7DF7-738EE92F9776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873DAC-2C16-2FED-54F8-AE4BEBEF39D8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F14D20-886E-FB0D-1958-512CE46E0E9F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E0A7B-1AD6-21F8-71F1-6209A98FA4A2}"/>
              </a:ext>
            </a:extLst>
          </p:cNvPr>
          <p:cNvSpPr txBox="1"/>
          <p:nvPr/>
        </p:nvSpPr>
        <p:spPr>
          <a:xfrm>
            <a:off x="10635721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0D0D0D">
                    <a:lumMod val="50000"/>
                    <a:lumOff val="50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136187-B34F-7226-A6E0-26164E6EAC0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95B2AD6-B33E-A22D-8F8A-373AA5045C84}"/>
              </a:ext>
            </a:extLst>
          </p:cNvPr>
          <p:cNvSpPr/>
          <p:nvPr/>
        </p:nvSpPr>
        <p:spPr>
          <a:xfrm>
            <a:off x="10674038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18" name="그림 17" descr="사람, 의류, 사무용품, 실내이(가) 표시된 사진&#10;&#10;자동 생성된 설명">
            <a:extLst>
              <a:ext uri="{FF2B5EF4-FFF2-40B4-BE49-F238E27FC236}">
                <a16:creationId xmlns:a16="http://schemas.microsoft.com/office/drawing/2014/main" id="{012D7BEE-7B78-8FFD-7935-3CF1C5E341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24031" y="2084873"/>
            <a:ext cx="3186175" cy="3186175"/>
          </a:xfrm>
          <a:custGeom>
            <a:avLst/>
            <a:gdLst>
              <a:gd name="connsiteX0" fmla="*/ 1295400 w 2590800"/>
              <a:gd name="connsiteY0" fmla="*/ 0 h 2590800"/>
              <a:gd name="connsiteX1" fmla="*/ 2590800 w 2590800"/>
              <a:gd name="connsiteY1" fmla="*/ 1295400 h 2590800"/>
              <a:gd name="connsiteX2" fmla="*/ 1295400 w 2590800"/>
              <a:gd name="connsiteY2" fmla="*/ 2590800 h 2590800"/>
              <a:gd name="connsiteX3" fmla="*/ 0 w 2590800"/>
              <a:gd name="connsiteY3" fmla="*/ 1295400 h 2590800"/>
              <a:gd name="connsiteX4" fmla="*/ 1295400 w 2590800"/>
              <a:gd name="connsiteY4" fmla="*/ 0 h 259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0800" h="2590800">
                <a:moveTo>
                  <a:pt x="1295400" y="0"/>
                </a:moveTo>
                <a:cubicBezTo>
                  <a:pt x="2010830" y="0"/>
                  <a:pt x="2590800" y="579970"/>
                  <a:pt x="2590800" y="1295400"/>
                </a:cubicBezTo>
                <a:cubicBezTo>
                  <a:pt x="2590800" y="2010830"/>
                  <a:pt x="2010830" y="2590800"/>
                  <a:pt x="1295400" y="2590800"/>
                </a:cubicBezTo>
                <a:cubicBezTo>
                  <a:pt x="579970" y="2590800"/>
                  <a:pt x="0" y="2010830"/>
                  <a:pt x="0" y="1295400"/>
                </a:cubicBezTo>
                <a:cubicBezTo>
                  <a:pt x="0" y="579970"/>
                  <a:pt x="579970" y="0"/>
                  <a:pt x="1295400" y="0"/>
                </a:cubicBezTo>
                <a:close/>
              </a:path>
            </a:pathLst>
          </a:custGeom>
        </p:spPr>
      </p:pic>
      <p:sp>
        <p:nvSpPr>
          <p:cNvPr id="25" name="타원 24">
            <a:extLst>
              <a:ext uri="{FF2B5EF4-FFF2-40B4-BE49-F238E27FC236}">
                <a16:creationId xmlns:a16="http://schemas.microsoft.com/office/drawing/2014/main" id="{96BB6E0C-0F3A-242E-FBCB-CA8898554A52}"/>
              </a:ext>
            </a:extLst>
          </p:cNvPr>
          <p:cNvSpPr/>
          <p:nvPr/>
        </p:nvSpPr>
        <p:spPr>
          <a:xfrm>
            <a:off x="4509827" y="2069058"/>
            <a:ext cx="3214584" cy="3214583"/>
          </a:xfrm>
          <a:prstGeom prst="ellipse">
            <a:avLst/>
          </a:pr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14C1C31-B4E2-276F-69DA-729D0C1B090B}"/>
              </a:ext>
            </a:extLst>
          </p:cNvPr>
          <p:cNvSpPr/>
          <p:nvPr/>
        </p:nvSpPr>
        <p:spPr>
          <a:xfrm>
            <a:off x="5093679" y="2654521"/>
            <a:ext cx="2046880" cy="2046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19" name="圖形 43" descr="Head with Gears">
            <a:extLst>
              <a:ext uri="{FF2B5EF4-FFF2-40B4-BE49-F238E27FC236}">
                <a16:creationId xmlns:a16="http://schemas.microsoft.com/office/drawing/2014/main" id="{3BE01D88-CE36-5CF8-07D6-E7CC533CA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8217" y="3091439"/>
            <a:ext cx="917802" cy="91780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E41A9E2-0DB4-4524-FAF7-92AFBBA34951}"/>
              </a:ext>
            </a:extLst>
          </p:cNvPr>
          <p:cNvSpPr txBox="1"/>
          <p:nvPr/>
        </p:nvSpPr>
        <p:spPr>
          <a:xfrm>
            <a:off x="5767199" y="4037381"/>
            <a:ext cx="699841" cy="2271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키워드입력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A3C170-82DA-AE9C-F090-AC1242CE3DB1}"/>
              </a:ext>
            </a:extLst>
          </p:cNvPr>
          <p:cNvCxnSpPr>
            <a:cxnSpLocks/>
          </p:cNvCxnSpPr>
          <p:nvPr/>
        </p:nvCxnSpPr>
        <p:spPr>
          <a:xfrm>
            <a:off x="2368677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2E2FD562-4B88-F0F9-5023-840DED968645}"/>
              </a:ext>
            </a:extLst>
          </p:cNvPr>
          <p:cNvSpPr/>
          <p:nvPr/>
        </p:nvSpPr>
        <p:spPr>
          <a:xfrm>
            <a:off x="4464394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28" name="그래픽 27" descr="가로 막대형 차트 단색으로 채워진">
            <a:extLst>
              <a:ext uri="{FF2B5EF4-FFF2-40B4-BE49-F238E27FC236}">
                <a16:creationId xmlns:a16="http://schemas.microsoft.com/office/drawing/2014/main" id="{324A13FE-8DC2-A542-F387-CB36B90E322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603990" y="2464579"/>
            <a:ext cx="409730" cy="40973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5CAF2E6-8AFA-7256-A1A2-0700371F113B}"/>
              </a:ext>
            </a:extLst>
          </p:cNvPr>
          <p:cNvSpPr txBox="1"/>
          <p:nvPr/>
        </p:nvSpPr>
        <p:spPr>
          <a:xfrm flipH="1">
            <a:off x="611817" y="2754504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D54F88-2545-C580-7B0B-1CFB7D6DD886}"/>
              </a:ext>
            </a:extLst>
          </p:cNvPr>
          <p:cNvSpPr txBox="1"/>
          <p:nvPr/>
        </p:nvSpPr>
        <p:spPr>
          <a:xfrm flipH="1">
            <a:off x="2873248" y="2300541"/>
            <a:ext cx="110286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32E3DAC-AE74-58ED-68CA-648383F51633}"/>
              </a:ext>
            </a:extLst>
          </p:cNvPr>
          <p:cNvCxnSpPr>
            <a:cxnSpLocks/>
          </p:cNvCxnSpPr>
          <p:nvPr/>
        </p:nvCxnSpPr>
        <p:spPr>
          <a:xfrm>
            <a:off x="2368677" y="4727733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998CD3E1-A923-C11D-87AA-8FE455C9CFE8}"/>
              </a:ext>
            </a:extLst>
          </p:cNvPr>
          <p:cNvSpPr/>
          <p:nvPr/>
        </p:nvSpPr>
        <p:spPr>
          <a:xfrm>
            <a:off x="4464394" y="4389590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20" name="그래픽 19" descr="Money">
            <a:extLst>
              <a:ext uri="{FF2B5EF4-FFF2-40B4-BE49-F238E27FC236}">
                <a16:creationId xmlns:a16="http://schemas.microsoft.com/office/drawing/2014/main" id="{6B19086D-7DF4-ECB5-19ED-4F168DC06FB8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03990" y="4529186"/>
            <a:ext cx="409730" cy="40973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76E46CA-B44E-3DC3-0CC2-974CEE9C5043}"/>
              </a:ext>
            </a:extLst>
          </p:cNvPr>
          <p:cNvSpPr txBox="1"/>
          <p:nvPr/>
        </p:nvSpPr>
        <p:spPr>
          <a:xfrm flipH="1">
            <a:off x="611817" y="4819111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9CF96F-101B-A34C-2118-00CE5C9D0F30}"/>
              </a:ext>
            </a:extLst>
          </p:cNvPr>
          <p:cNvSpPr txBox="1"/>
          <p:nvPr/>
        </p:nvSpPr>
        <p:spPr>
          <a:xfrm flipH="1">
            <a:off x="2874721" y="4365149"/>
            <a:ext cx="110927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553CAFB-A990-61B3-4EAA-9A27FC6F9961}"/>
              </a:ext>
            </a:extLst>
          </p:cNvPr>
          <p:cNvCxnSpPr>
            <a:cxnSpLocks/>
          </p:cNvCxnSpPr>
          <p:nvPr/>
        </p:nvCxnSpPr>
        <p:spPr>
          <a:xfrm flipH="1">
            <a:off x="7588012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타원 52">
            <a:extLst>
              <a:ext uri="{FF2B5EF4-FFF2-40B4-BE49-F238E27FC236}">
                <a16:creationId xmlns:a16="http://schemas.microsoft.com/office/drawing/2014/main" id="{D17EC21E-ABBE-01EB-4869-85EA5998D25D}"/>
              </a:ext>
            </a:extLst>
          </p:cNvPr>
          <p:cNvSpPr/>
          <p:nvPr/>
        </p:nvSpPr>
        <p:spPr>
          <a:xfrm flipH="1">
            <a:off x="7038687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54" name="그래픽 53" descr="Bullseye">
            <a:extLst>
              <a:ext uri="{FF2B5EF4-FFF2-40B4-BE49-F238E27FC236}">
                <a16:creationId xmlns:a16="http://schemas.microsoft.com/office/drawing/2014/main" id="{D2C9F40A-0CDD-E63B-B95B-EDA7B60232B1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7178282" y="2464579"/>
            <a:ext cx="409730" cy="40973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7EE4AE2-6EBB-93C1-3A5C-887CCCB9A0DE}"/>
              </a:ext>
            </a:extLst>
          </p:cNvPr>
          <p:cNvSpPr txBox="1"/>
          <p:nvPr/>
        </p:nvSpPr>
        <p:spPr>
          <a:xfrm>
            <a:off x="8206071" y="2754504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AC2AAA1-72C4-56FC-A292-C5579BCD4BBF}"/>
              </a:ext>
            </a:extLst>
          </p:cNvPr>
          <p:cNvSpPr txBox="1"/>
          <p:nvPr/>
        </p:nvSpPr>
        <p:spPr>
          <a:xfrm>
            <a:off x="8228589" y="2300541"/>
            <a:ext cx="1391793" cy="3028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02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AA80EF8E-7679-85BF-221E-75D2C7958680}"/>
              </a:ext>
            </a:extLst>
          </p:cNvPr>
          <p:cNvCxnSpPr>
            <a:cxnSpLocks/>
          </p:cNvCxnSpPr>
          <p:nvPr/>
        </p:nvCxnSpPr>
        <p:spPr>
          <a:xfrm flipH="1">
            <a:off x="7588012" y="4727733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타원 47">
            <a:extLst>
              <a:ext uri="{FF2B5EF4-FFF2-40B4-BE49-F238E27FC236}">
                <a16:creationId xmlns:a16="http://schemas.microsoft.com/office/drawing/2014/main" id="{FA61F902-153C-3233-374A-22D2B0A0E8FE}"/>
              </a:ext>
            </a:extLst>
          </p:cNvPr>
          <p:cNvSpPr/>
          <p:nvPr/>
        </p:nvSpPr>
        <p:spPr>
          <a:xfrm flipH="1">
            <a:off x="7038687" y="4389590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49" name="그래픽 48" descr="Playbook">
            <a:extLst>
              <a:ext uri="{FF2B5EF4-FFF2-40B4-BE49-F238E27FC236}">
                <a16:creationId xmlns:a16="http://schemas.microsoft.com/office/drawing/2014/main" id="{A0A2AB88-73C9-01E8-D99F-1910B916909F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flipH="1">
            <a:off x="7178282" y="4529186"/>
            <a:ext cx="409730" cy="40973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1458E7D4-9FEC-A54A-7F1F-43B11C40F890}"/>
              </a:ext>
            </a:extLst>
          </p:cNvPr>
          <p:cNvSpPr txBox="1"/>
          <p:nvPr/>
        </p:nvSpPr>
        <p:spPr>
          <a:xfrm>
            <a:off x="8206071" y="4819111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0A551BE-FC21-6209-61DB-E8970DB1BDDF}"/>
              </a:ext>
            </a:extLst>
          </p:cNvPr>
          <p:cNvSpPr txBox="1"/>
          <p:nvPr/>
        </p:nvSpPr>
        <p:spPr>
          <a:xfrm>
            <a:off x="8228589" y="4365149"/>
            <a:ext cx="1403622" cy="3028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</p:spTree>
    <p:extLst>
      <p:ext uri="{BB962C8B-B14F-4D97-AF65-F5344CB8AC3E}">
        <p14:creationId xmlns:p14="http://schemas.microsoft.com/office/powerpoint/2010/main" val="11715690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1A1580-E0E4-E310-4297-F6FE084DCA13}"/>
              </a:ext>
            </a:extLst>
          </p:cNvPr>
          <p:cNvCxnSpPr/>
          <p:nvPr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1FE781E-BB8E-B057-8BDE-FA6EEA788609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235A96-7C1F-0218-ADAC-CFD2F61EA748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E57BC4-3797-8B4F-F6D1-D45B1790638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212DB8-0C14-D3C6-90F6-BBFA34B3DADE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F1267B-3EA6-FA7F-2681-7B49DE575042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640D2B-4297-DE56-B948-CEDCBD8F4F0E}"/>
              </a:ext>
            </a:extLst>
          </p:cNvPr>
          <p:cNvSpPr txBox="1"/>
          <p:nvPr/>
        </p:nvSpPr>
        <p:spPr>
          <a:xfrm>
            <a:off x="10635721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0D0D0D">
                    <a:lumMod val="50000"/>
                    <a:lumOff val="50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0A842D-7ED7-69E2-9CD0-ADFFFDB8704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048490-B2F9-0C60-E2AA-8E9DC54D7063}"/>
              </a:ext>
            </a:extLst>
          </p:cNvPr>
          <p:cNvSpPr/>
          <p:nvPr/>
        </p:nvSpPr>
        <p:spPr>
          <a:xfrm>
            <a:off x="10674038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04EC1DCA-6F30-25D6-66C6-9910491DD4B4}"/>
              </a:ext>
            </a:extLst>
          </p:cNvPr>
          <p:cNvSpPr/>
          <p:nvPr/>
        </p:nvSpPr>
        <p:spPr>
          <a:xfrm rot="12475909" flipH="1">
            <a:off x="2269792" y="1733432"/>
            <a:ext cx="7763930" cy="6752048"/>
          </a:xfrm>
          <a:custGeom>
            <a:avLst/>
            <a:gdLst>
              <a:gd name="connsiteX0" fmla="*/ 6072061 w 7763930"/>
              <a:gd name="connsiteY0" fmla="*/ 6752048 h 6752048"/>
              <a:gd name="connsiteX1" fmla="*/ 7763930 w 7763930"/>
              <a:gd name="connsiteY1" fmla="*/ 4771308 h 6752048"/>
              <a:gd name="connsiteX2" fmla="*/ 6801521 w 7763930"/>
              <a:gd name="connsiteY2" fmla="*/ 4771308 h 6752048"/>
              <a:gd name="connsiteX3" fmla="*/ 6271523 w 7763930"/>
              <a:gd name="connsiteY3" fmla="*/ 3455943 h 6752048"/>
              <a:gd name="connsiteX4" fmla="*/ 6169817 w 7763930"/>
              <a:gd name="connsiteY4" fmla="*/ 3271137 h 6752048"/>
              <a:gd name="connsiteX5" fmla="*/ 0 w 7763930"/>
              <a:gd name="connsiteY5" fmla="*/ 0 h 6752048"/>
              <a:gd name="connsiteX6" fmla="*/ 0 w 7763930"/>
              <a:gd name="connsiteY6" fmla="*/ 1695437 h 6752048"/>
              <a:gd name="connsiteX7" fmla="*/ 306630 w 7763930"/>
              <a:gd name="connsiteY7" fmla="*/ 1700708 h 6752048"/>
              <a:gd name="connsiteX8" fmla="*/ 4656260 w 7763930"/>
              <a:gd name="connsiteY8" fmla="*/ 4771308 h 6752048"/>
              <a:gd name="connsiteX9" fmla="*/ 3715891 w 7763930"/>
              <a:gd name="connsiteY9" fmla="*/ 4771308 h 675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63930" h="6752048">
                <a:moveTo>
                  <a:pt x="6072061" y="6752048"/>
                </a:moveTo>
                <a:lnTo>
                  <a:pt x="7763930" y="4771308"/>
                </a:lnTo>
                <a:lnTo>
                  <a:pt x="6801521" y="4771308"/>
                </a:lnTo>
                <a:cubicBezTo>
                  <a:pt x="6666734" y="4308473"/>
                  <a:pt x="6488216" y="3868824"/>
                  <a:pt x="6271523" y="3455943"/>
                </a:cubicBezTo>
                <a:lnTo>
                  <a:pt x="6169817" y="3271137"/>
                </a:lnTo>
                <a:lnTo>
                  <a:pt x="0" y="0"/>
                </a:lnTo>
                <a:lnTo>
                  <a:pt x="0" y="1695437"/>
                </a:lnTo>
                <a:lnTo>
                  <a:pt x="306630" y="1700708"/>
                </a:lnTo>
                <a:cubicBezTo>
                  <a:pt x="2183981" y="1814376"/>
                  <a:pt x="3891355" y="2973195"/>
                  <a:pt x="4656260" y="4771308"/>
                </a:cubicBezTo>
                <a:lnTo>
                  <a:pt x="3715891" y="4771308"/>
                </a:lnTo>
                <a:close/>
              </a:path>
            </a:pathLst>
          </a:custGeom>
          <a:gradFill flip="none" rotWithShape="1">
            <a:gsLst>
              <a:gs pos="1100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A0D9EFD8-8F16-4A75-CC66-82CD0800A4F2}"/>
              </a:ext>
            </a:extLst>
          </p:cNvPr>
          <p:cNvGrpSpPr/>
          <p:nvPr/>
        </p:nvGrpSpPr>
        <p:grpSpPr>
          <a:xfrm>
            <a:off x="2714069" y="5578289"/>
            <a:ext cx="488916" cy="527419"/>
            <a:chOff x="3261841" y="5578289"/>
            <a:chExt cx="488916" cy="527419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E8071E78-1505-6F06-6EEB-CC93578A5D70}"/>
                </a:ext>
              </a:extLst>
            </p:cNvPr>
            <p:cNvSpPr/>
            <p:nvPr/>
          </p:nvSpPr>
          <p:spPr>
            <a:xfrm rot="16200000" flipH="1" flipV="1">
              <a:off x="3387126" y="5578289"/>
              <a:ext cx="238346" cy="23834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DE8D857-279C-1516-FB6E-87E686C412A0}"/>
                </a:ext>
              </a:extLst>
            </p:cNvPr>
            <p:cNvSpPr txBox="1"/>
            <p:nvPr/>
          </p:nvSpPr>
          <p:spPr>
            <a:xfrm>
              <a:off x="3261841" y="5921042"/>
              <a:ext cx="488916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STEP</a:t>
              </a:r>
              <a:r>
                <a:rPr kumimoji="0" lang="ko-KR" altLang="en-US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  </a:t>
              </a: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01</a:t>
              </a:r>
              <a:endParaRPr kumimoji="0" lang="ko-KR" altLang="en-US" sz="12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970A6353-ECC0-B525-3D58-E2BE96168E86}"/>
              </a:ext>
            </a:extLst>
          </p:cNvPr>
          <p:cNvGrpSpPr/>
          <p:nvPr/>
        </p:nvGrpSpPr>
        <p:grpSpPr>
          <a:xfrm>
            <a:off x="4135606" y="5605128"/>
            <a:ext cx="511358" cy="527419"/>
            <a:chOff x="4572756" y="5578289"/>
            <a:chExt cx="511358" cy="527419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11FD089F-4157-B3F3-2B52-CC361FB11A83}"/>
                </a:ext>
              </a:extLst>
            </p:cNvPr>
            <p:cNvSpPr/>
            <p:nvPr/>
          </p:nvSpPr>
          <p:spPr>
            <a:xfrm rot="16200000" flipH="1" flipV="1">
              <a:off x="4709262" y="5578289"/>
              <a:ext cx="238346" cy="23834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951376C-E4B4-2AE9-0B90-FE6ABE5CA04D}"/>
                </a:ext>
              </a:extLst>
            </p:cNvPr>
            <p:cNvSpPr txBox="1"/>
            <p:nvPr/>
          </p:nvSpPr>
          <p:spPr>
            <a:xfrm>
              <a:off x="4572756" y="5921042"/>
              <a:ext cx="51135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STEP</a:t>
              </a:r>
              <a:r>
                <a:rPr kumimoji="0" lang="ko-KR" altLang="en-US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  </a:t>
              </a: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02</a:t>
              </a:r>
              <a:endParaRPr kumimoji="0" lang="ko-KR" altLang="en-US" sz="12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74F86FF9-CEE3-FA35-4BC5-C6424A84F43A}"/>
              </a:ext>
            </a:extLst>
          </p:cNvPr>
          <p:cNvGrpSpPr/>
          <p:nvPr/>
        </p:nvGrpSpPr>
        <p:grpSpPr>
          <a:xfrm>
            <a:off x="5579585" y="5485956"/>
            <a:ext cx="514564" cy="527419"/>
            <a:chOff x="5906113" y="5578289"/>
            <a:chExt cx="514564" cy="527419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D080D1BF-FDAC-F790-2ECD-42993F313136}"/>
                </a:ext>
              </a:extLst>
            </p:cNvPr>
            <p:cNvSpPr/>
            <p:nvPr/>
          </p:nvSpPr>
          <p:spPr>
            <a:xfrm rot="16200000" flipH="1" flipV="1">
              <a:off x="6031398" y="5578289"/>
              <a:ext cx="238346" cy="23834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5EF32C3-FBF2-BFF7-A34E-22C6FCC3DF2D}"/>
                </a:ext>
              </a:extLst>
            </p:cNvPr>
            <p:cNvSpPr txBox="1"/>
            <p:nvPr/>
          </p:nvSpPr>
          <p:spPr>
            <a:xfrm>
              <a:off x="5906113" y="5921042"/>
              <a:ext cx="514564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STEP</a:t>
              </a:r>
              <a:r>
                <a:rPr kumimoji="0" lang="ko-KR" altLang="en-US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  </a:t>
              </a: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03</a:t>
              </a:r>
              <a:endParaRPr kumimoji="0" lang="ko-KR" altLang="en-US" sz="12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D3153593-B9B3-E181-612D-4C3DF9413FD3}"/>
              </a:ext>
            </a:extLst>
          </p:cNvPr>
          <p:cNvSpPr txBox="1"/>
          <p:nvPr/>
        </p:nvSpPr>
        <p:spPr>
          <a:xfrm>
            <a:off x="7597770" y="4529112"/>
            <a:ext cx="14197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ea typeface="Pretendard"/>
                <a:cs typeface="+mn-cs"/>
              </a:rPr>
              <a:t>GOAL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Black"/>
              <a:ea typeface="Pretendard"/>
              <a:cs typeface="+mn-cs"/>
            </a:endParaRPr>
          </a:p>
        </p:txBody>
      </p: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17264816-53FE-9551-6639-707E2F7BDB93}"/>
              </a:ext>
            </a:extLst>
          </p:cNvPr>
          <p:cNvGrpSpPr/>
          <p:nvPr/>
        </p:nvGrpSpPr>
        <p:grpSpPr>
          <a:xfrm>
            <a:off x="1976357" y="3082420"/>
            <a:ext cx="1918233" cy="2378761"/>
            <a:chOff x="2536829" y="3095120"/>
            <a:chExt cx="1918233" cy="2378761"/>
          </a:xfrm>
        </p:grpSpPr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FCF2FBF1-A52D-EC8C-FD52-01DF7BBFAC8E}"/>
                </a:ext>
              </a:extLst>
            </p:cNvPr>
            <p:cNvCxnSpPr>
              <a:cxnSpLocks/>
            </p:cNvCxnSpPr>
            <p:nvPr/>
          </p:nvCxnSpPr>
          <p:spPr>
            <a:xfrm>
              <a:off x="3477974" y="4505325"/>
              <a:ext cx="35945" cy="968556"/>
            </a:xfrm>
            <a:prstGeom prst="line">
              <a:avLst/>
            </a:prstGeom>
            <a:ln w="12700">
              <a:solidFill>
                <a:schemeClr val="accent2">
                  <a:lumMod val="25000"/>
                  <a:lumOff val="75000"/>
                </a:schemeClr>
              </a:solidFill>
              <a:prstDash val="sysDash"/>
              <a:head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B27C4E43-72F0-6F63-72E7-F575DFAF7E74}"/>
                </a:ext>
              </a:extLst>
            </p:cNvPr>
            <p:cNvGrpSpPr/>
            <p:nvPr/>
          </p:nvGrpSpPr>
          <p:grpSpPr>
            <a:xfrm>
              <a:off x="2536829" y="3095120"/>
              <a:ext cx="1918233" cy="1209688"/>
              <a:chOff x="2536829" y="3095120"/>
              <a:chExt cx="1918233" cy="1209688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9373CBFE-795B-8862-0FE2-F29CE195B415}"/>
                  </a:ext>
                </a:extLst>
              </p:cNvPr>
              <p:cNvSpPr txBox="1"/>
              <p:nvPr/>
            </p:nvSpPr>
            <p:spPr>
              <a:xfrm>
                <a:off x="3066803" y="3095120"/>
                <a:ext cx="822341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1" i="0" u="none" strike="noStrike" kern="1200" cap="none" spc="-15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키워드 입력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A73E1464-1B3F-672A-E654-9012D67F9363}"/>
                  </a:ext>
                </a:extLst>
              </p:cNvPr>
              <p:cNvSpPr txBox="1"/>
              <p:nvPr/>
            </p:nvSpPr>
            <p:spPr>
              <a:xfrm>
                <a:off x="2536829" y="3367244"/>
                <a:ext cx="1918233" cy="9375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 algn="ctr" latinLnBrk="0">
                  <a:lnSpc>
                    <a:spcPct val="130000"/>
                  </a:lnSpc>
                  <a:defRPr sz="120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accent2">
                        <a:lumMod val="75000"/>
                        <a:lumOff val="25000"/>
                      </a:schemeClr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본문 내용을 잘 정리 해서 입력해주세요</a:t>
                </a:r>
                <a:r>
                  <a:rPr kumimoji="0" lang="en-US" altLang="ko-KR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. </a:t>
                </a: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본문 내용이 잘 전달 시켜서 성공적인 제안서를 제출해주세요</a:t>
                </a:r>
                <a:r>
                  <a:rPr kumimoji="0" lang="en-US" altLang="ko-KR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.</a:t>
                </a: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 </a:t>
                </a:r>
                <a:endPara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endParaRPr>
              </a:p>
            </p:txBody>
          </p:sp>
        </p:grpSp>
      </p:grp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6707C81A-6189-CFE2-137A-F370DAB5C027}"/>
              </a:ext>
            </a:extLst>
          </p:cNvPr>
          <p:cNvCxnSpPr>
            <a:cxnSpLocks/>
          </p:cNvCxnSpPr>
          <p:nvPr/>
        </p:nvCxnSpPr>
        <p:spPr>
          <a:xfrm>
            <a:off x="4363619" y="3242431"/>
            <a:ext cx="35946" cy="2231450"/>
          </a:xfrm>
          <a:prstGeom prst="line">
            <a:avLst/>
          </a:prstGeom>
          <a:ln w="12700">
            <a:solidFill>
              <a:schemeClr val="accent2">
                <a:lumMod val="25000"/>
                <a:lumOff val="75000"/>
              </a:schemeClr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BED07D20-A60F-9CD5-3F6C-E3A260F352B7}"/>
              </a:ext>
            </a:extLst>
          </p:cNvPr>
          <p:cNvGrpSpPr/>
          <p:nvPr/>
        </p:nvGrpSpPr>
        <p:grpSpPr>
          <a:xfrm>
            <a:off x="3422475" y="1885432"/>
            <a:ext cx="1918233" cy="1209688"/>
            <a:chOff x="2536829" y="3095120"/>
            <a:chExt cx="1918233" cy="1209688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17BC93CA-70F2-8DA6-51B5-E9B80F344880}"/>
                </a:ext>
              </a:extLst>
            </p:cNvPr>
            <p:cNvSpPr txBox="1"/>
            <p:nvPr/>
          </p:nvSpPr>
          <p:spPr>
            <a:xfrm>
              <a:off x="3066803" y="3095120"/>
              <a:ext cx="822341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-15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키워드 입력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81B7E93E-B08E-EDA9-4051-81981D3FDCA2}"/>
                </a:ext>
              </a:extLst>
            </p:cNvPr>
            <p:cNvSpPr txBox="1"/>
            <p:nvPr/>
          </p:nvSpPr>
          <p:spPr>
            <a:xfrm>
              <a:off x="2536829" y="3367244"/>
              <a:ext cx="1918233" cy="9375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accent2">
                      <a:lumMod val="75000"/>
                      <a:lumOff val="2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본문 내용을 잘 정리 해서 입력해주세요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본문 내용이 잘 전달 시켜서 성공적인 제안서를 제출해주세요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F4116ABD-DAD0-9C64-62D8-14FDD82075AE}"/>
              </a:ext>
            </a:extLst>
          </p:cNvPr>
          <p:cNvSpPr txBox="1"/>
          <p:nvPr/>
        </p:nvSpPr>
        <p:spPr>
          <a:xfrm>
            <a:off x="7863704" y="2699548"/>
            <a:ext cx="28309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1" u="none" strike="noStrike" kern="1200" cap="none" spc="0" normalizeH="0" baseline="0" noProof="0" dirty="0">
                <a:ln>
                  <a:noFill/>
                </a:ln>
                <a:solidFill>
                  <a:srgbClr val="002060">
                    <a:alpha val="19000"/>
                  </a:srgbClr>
                </a:solidFill>
                <a:effectLst/>
                <a:uLnTx/>
                <a:uFillTx/>
                <a:latin typeface="Pretendard ExtraBold"/>
                <a:ea typeface="Pretendard ExtraBold"/>
                <a:cs typeface="+mn-cs"/>
              </a:rPr>
              <a:t>Achieve</a:t>
            </a:r>
            <a:endParaRPr kumimoji="0" lang="ko-KR" altLang="en-US" sz="5400" b="0" i="1" u="none" strike="noStrike" kern="1200" cap="none" spc="0" normalizeH="0" baseline="0" noProof="0" dirty="0">
              <a:ln>
                <a:noFill/>
              </a:ln>
              <a:solidFill>
                <a:srgbClr val="002060">
                  <a:alpha val="19000"/>
                </a:srgbClr>
              </a:solidFill>
              <a:effectLst/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8A21B54A-7CD4-FE33-A841-D3324FF4E5D5}"/>
              </a:ext>
            </a:extLst>
          </p:cNvPr>
          <p:cNvGrpSpPr/>
          <p:nvPr/>
        </p:nvGrpSpPr>
        <p:grpSpPr>
          <a:xfrm>
            <a:off x="4826826" y="3018920"/>
            <a:ext cx="1918233" cy="2378761"/>
            <a:chOff x="2536829" y="3095120"/>
            <a:chExt cx="1918233" cy="2378761"/>
          </a:xfrm>
        </p:grpSpPr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3C93BDF7-D274-EE72-86CE-AB6077846358}"/>
                </a:ext>
              </a:extLst>
            </p:cNvPr>
            <p:cNvCxnSpPr>
              <a:cxnSpLocks/>
            </p:cNvCxnSpPr>
            <p:nvPr/>
          </p:nvCxnSpPr>
          <p:spPr>
            <a:xfrm>
              <a:off x="3477974" y="4505325"/>
              <a:ext cx="35945" cy="968556"/>
            </a:xfrm>
            <a:prstGeom prst="line">
              <a:avLst/>
            </a:prstGeom>
            <a:ln w="12700">
              <a:solidFill>
                <a:schemeClr val="accent2">
                  <a:lumMod val="25000"/>
                  <a:lumOff val="75000"/>
                </a:schemeClr>
              </a:solidFill>
              <a:prstDash val="sysDash"/>
              <a:head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1" name="그룹 110">
              <a:extLst>
                <a:ext uri="{FF2B5EF4-FFF2-40B4-BE49-F238E27FC236}">
                  <a16:creationId xmlns:a16="http://schemas.microsoft.com/office/drawing/2014/main" id="{4C831712-F7E2-49C1-3A45-28924059C780}"/>
                </a:ext>
              </a:extLst>
            </p:cNvPr>
            <p:cNvGrpSpPr/>
            <p:nvPr/>
          </p:nvGrpSpPr>
          <p:grpSpPr>
            <a:xfrm>
              <a:off x="2536829" y="3095120"/>
              <a:ext cx="1918233" cy="1209688"/>
              <a:chOff x="2536829" y="3095120"/>
              <a:chExt cx="1918233" cy="1209688"/>
            </a:xfrm>
          </p:grpSpPr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872B5093-3261-A373-B5E5-409F5D0054DD}"/>
                  </a:ext>
                </a:extLst>
              </p:cNvPr>
              <p:cNvSpPr txBox="1"/>
              <p:nvPr/>
            </p:nvSpPr>
            <p:spPr>
              <a:xfrm>
                <a:off x="3066803" y="3095120"/>
                <a:ext cx="822341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1" i="0" u="none" strike="noStrike" kern="1200" cap="none" spc="-15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키워드 입력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6ABA341E-55D5-D7DB-B99F-CD3B0213A628}"/>
                  </a:ext>
                </a:extLst>
              </p:cNvPr>
              <p:cNvSpPr txBox="1"/>
              <p:nvPr/>
            </p:nvSpPr>
            <p:spPr>
              <a:xfrm>
                <a:off x="2536829" y="3367244"/>
                <a:ext cx="1918233" cy="9375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 algn="ctr" latinLnBrk="0">
                  <a:lnSpc>
                    <a:spcPct val="130000"/>
                  </a:lnSpc>
                  <a:defRPr sz="120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accent2">
                        <a:lumMod val="75000"/>
                        <a:lumOff val="25000"/>
                      </a:schemeClr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본문 내용을 잘 정리 해서 입력해주세요</a:t>
                </a:r>
                <a:r>
                  <a:rPr kumimoji="0" lang="en-US" altLang="ko-KR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. </a:t>
                </a: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본문 내용이 잘 전달 시켜서 성공적인 제안서를 제출해주세요</a:t>
                </a:r>
                <a:r>
                  <a:rPr kumimoji="0" lang="en-US" altLang="ko-KR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.</a:t>
                </a: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 </a:t>
                </a:r>
                <a:endPara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9892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2CA75-3D93-457F-C8C0-9175729CA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BC310D0-8A5A-D324-F554-DDE228703C5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4F3B3C3-27E4-2D23-6703-C0A1849581D1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문서 템플릿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6B37CF1-2D4B-0A2E-07C6-09CF2288184F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710730-73C5-1340-5906-D9EE5DEE037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DEF149BB-2B84-F9E7-B248-1074CC10D052}"/>
              </a:ext>
            </a:extLst>
          </p:cNvPr>
          <p:cNvGrpSpPr/>
          <p:nvPr/>
        </p:nvGrpSpPr>
        <p:grpSpPr>
          <a:xfrm>
            <a:off x="11019239" y="622600"/>
            <a:ext cx="953250" cy="470780"/>
            <a:chOff x="10783265" y="622600"/>
            <a:chExt cx="953250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4D72AC8-A304-C266-C6B5-5C5EF964503D}"/>
                </a:ext>
              </a:extLst>
            </p:cNvPr>
            <p:cNvSpPr/>
            <p:nvPr/>
          </p:nvSpPr>
          <p:spPr>
            <a:xfrm>
              <a:off x="10797263" y="965892"/>
              <a:ext cx="92525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5DC8E745-52C3-44E1-02AB-FA7FC1775ED8}"/>
                </a:ext>
              </a:extLst>
            </p:cNvPr>
            <p:cNvSpPr txBox="1"/>
            <p:nvPr/>
          </p:nvSpPr>
          <p:spPr>
            <a:xfrm>
              <a:off x="10783265" y="622600"/>
              <a:ext cx="953250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문서화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7D2C510F-7976-AF18-3588-880C79379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80" y="1797835"/>
            <a:ext cx="5594830" cy="417416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7370C19-268B-54E4-5B85-F89EBED7A4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337" y="1797836"/>
            <a:ext cx="5285983" cy="346323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63702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9834B-01AD-912D-2606-6126E77A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455E149-1B1E-C041-13A4-30BD6C80DD9A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A95B3D-B48E-18CE-D9F6-295B56C01FD3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문서 템플릿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FACBB08-CF95-9317-A5F2-E95E33E33488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4DFA6C-8C41-6963-A41F-D0CA4C48764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2FE5D7D-062A-5487-D10A-BEB3A203E8AE}"/>
              </a:ext>
            </a:extLst>
          </p:cNvPr>
          <p:cNvGrpSpPr/>
          <p:nvPr/>
        </p:nvGrpSpPr>
        <p:grpSpPr>
          <a:xfrm>
            <a:off x="11019239" y="622600"/>
            <a:ext cx="953250" cy="470780"/>
            <a:chOff x="10783265" y="622600"/>
            <a:chExt cx="953250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350954F-8CD8-A06C-E290-DC36401C242A}"/>
                </a:ext>
              </a:extLst>
            </p:cNvPr>
            <p:cNvSpPr/>
            <p:nvPr/>
          </p:nvSpPr>
          <p:spPr>
            <a:xfrm>
              <a:off x="10797263" y="965892"/>
              <a:ext cx="92525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70900868-4625-5E4F-5057-8D03538B2125}"/>
                </a:ext>
              </a:extLst>
            </p:cNvPr>
            <p:cNvSpPr txBox="1"/>
            <p:nvPr/>
          </p:nvSpPr>
          <p:spPr>
            <a:xfrm>
              <a:off x="10783265" y="622600"/>
              <a:ext cx="953250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문서화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D35F4811-02D5-EEB9-612C-9A109C3B6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331" y="1931785"/>
            <a:ext cx="5408017" cy="358830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1F36150-718D-9656-0438-26AF70E43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130" y="1931785"/>
            <a:ext cx="5340539" cy="403518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67052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3573C1-27E6-FA5C-A5D4-77CE8F8FC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6C5F841-7EA2-D58E-E9DC-70D3F25A951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0D2FC8-B264-21EA-ABA8-6740F14AD4E7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2.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클러스터링</a:t>
            </a:r>
          </a:p>
        </p:txBody>
      </p:sp>
    </p:spTree>
    <p:extLst>
      <p:ext uri="{BB962C8B-B14F-4D97-AF65-F5344CB8AC3E}">
        <p14:creationId xmlns:p14="http://schemas.microsoft.com/office/powerpoint/2010/main" val="3394365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F42CF-FB62-14D6-6EF2-5C3CFFF8A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B1CE1AE-551D-AF69-1DC5-5825A00EF66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DBD0849-35A1-85FE-D964-3A00EC5395F6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38BA11E-CCC2-799B-E830-84848245471E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CEDCA4-31C4-21F8-A823-434734E600E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6F6312E-A903-CA5C-8964-BCDFBA5A349A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9D43798-FB12-5A2E-9BDE-BADCF8310E12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10E4B189-88A6-362F-1197-51325D6A3A95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5893450F-6758-5391-880D-C5713B6DC905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E23C4CC-B713-C160-E563-3198C0D560A7}"/>
              </a:ext>
            </a:extLst>
          </p:cNvPr>
          <p:cNvGrpSpPr/>
          <p:nvPr/>
        </p:nvGrpSpPr>
        <p:grpSpPr>
          <a:xfrm>
            <a:off x="1596344" y="2295113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6B29055A-2AC1-FFD8-07C3-87177F065958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구현 과정 상세히 설명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CD1716DD-CC52-3600-D6BC-134487AAF9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764A41A-2B51-1538-57A8-1F4CB7B3F734}"/>
              </a:ext>
            </a:extLst>
          </p:cNvPr>
          <p:cNvGrpSpPr/>
          <p:nvPr/>
        </p:nvGrpSpPr>
        <p:grpSpPr>
          <a:xfrm>
            <a:off x="1596344" y="2894881"/>
            <a:ext cx="5314096" cy="401978"/>
            <a:chOff x="6227337" y="2193050"/>
            <a:chExt cx="5314096" cy="401978"/>
          </a:xfrm>
        </p:grpSpPr>
        <p:sp>
          <p:nvSpPr>
            <p:cNvPr id="14" name="TextBox 44">
              <a:extLst>
                <a:ext uri="{FF2B5EF4-FFF2-40B4-BE49-F238E27FC236}">
                  <a16:creationId xmlns:a16="http://schemas.microsoft.com/office/drawing/2014/main" id="{27C2E3CC-DB81-B9A7-E8E6-CA9008298384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고민 내용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 경험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처리 방법 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5" name="그래픽 45" descr="배지 체크 표시1 단색으로 채워진">
              <a:extLst>
                <a:ext uri="{FF2B5EF4-FFF2-40B4-BE49-F238E27FC236}">
                  <a16:creationId xmlns:a16="http://schemas.microsoft.com/office/drawing/2014/main" id="{0F35D3E6-DA5F-54F8-FE37-9CCF11805E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7395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48AB0-6653-EF90-22F3-00B55C85E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B5A1AD4-2321-0400-F3E0-A9A35560506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C2E1745-01BD-837A-3C60-1279221DBC6A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539AA7B-4FAC-6095-B819-EB5F6252C45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8497FB-BB4A-922A-B066-3A8F890485D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ABE4B60-5039-FCD4-B801-0736DFB8E813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BF2334E-511C-1067-8968-E0B9FA5E5F54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01755898-8E59-1851-F18C-166A00900376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E5A1A05F-C999-D697-FD06-EDA7B48957FB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283CECB-9FD1-36A2-F19B-A38B65A40D82}"/>
              </a:ext>
            </a:extLst>
          </p:cNvPr>
          <p:cNvGrpSpPr/>
          <p:nvPr/>
        </p:nvGrpSpPr>
        <p:grpSpPr>
          <a:xfrm>
            <a:off x="1596344" y="2604742"/>
            <a:ext cx="8999312" cy="2708020"/>
            <a:chOff x="6227337" y="2193050"/>
            <a:chExt cx="8999312" cy="2708020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D6E8EA11-6E71-6348-ECEE-2AADEC0E5C32}"/>
                </a:ext>
              </a:extLst>
            </p:cNvPr>
            <p:cNvSpPr txBox="1"/>
            <p:nvPr/>
          </p:nvSpPr>
          <p:spPr>
            <a:xfrm>
              <a:off x="6746096" y="2228672"/>
              <a:ext cx="8480553" cy="267239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지표 기반 유사도 계산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코사인 유사도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feature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벡터 간의 방향 유사성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 /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피어슨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상관계수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시계열 간의 선형 상관관계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상관계수는 본래 두 변수 간의 선형관계를 측정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-&gt; feature "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벡터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"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로 묶어 비교하면 새로운 유사도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(or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거리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매트릭스가 필요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피어슨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상관계수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=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두 벡터를 평균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0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으로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중앙정렬한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뒤 코사인 유사도 계산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Feature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벡터 생성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종목별 이동평균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변동성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RSI, MACD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등 여러 지표 계산해 하나의 벡터에 담음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StandardScaler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등 이용해 스케일링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그 사이에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PCA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등을 이용하여 주성분을 선택해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noise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줄이는 방법도 있음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K-means,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계층적 클러스터링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DBSCAN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등 다양한 클러스터링을 진행해보는 방법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-&gt;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코사인 유사도 행렬 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or </a:t>
              </a:r>
              <a:r>
                <a:rPr kumimoji="0" lang="ko-KR" altLang="en-US" sz="1500" b="0" i="0" u="none" strike="noStrike" kern="1200" cap="none" spc="-50" normalizeH="0" baseline="0" dirty="0" err="1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피어슨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상관계수 행렬을 거리로 변환하여 클러스터에 적용</a:t>
              </a: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C3626C5F-B65C-19EE-C7A7-C142C31B5B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BBB8ADC-70A6-6AD7-7A37-6966FDA54A68}"/>
              </a:ext>
            </a:extLst>
          </p:cNvPr>
          <p:cNvGrpSpPr/>
          <p:nvPr/>
        </p:nvGrpSpPr>
        <p:grpSpPr>
          <a:xfrm>
            <a:off x="1596344" y="1969011"/>
            <a:ext cx="8999312" cy="401978"/>
            <a:chOff x="6227337" y="2193050"/>
            <a:chExt cx="8999312" cy="401978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1BFA5786-70EB-39DC-1B5D-23A63E62C2BF}"/>
                </a:ext>
              </a:extLst>
            </p:cNvPr>
            <p:cNvSpPr txBox="1"/>
            <p:nvPr/>
          </p:nvSpPr>
          <p:spPr>
            <a:xfrm>
              <a:off x="6746096" y="2228672"/>
              <a:ext cx="8480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기업분석을 하는 것은 정형화를 하기 어렵기 때문에 차트분석으로 진행하는 것이 좋아 보임</a:t>
              </a: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2907D9A4-87DE-36C4-1707-DE642C942A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2D3499B-050E-25AF-BD02-F38FBEE29117}"/>
              </a:ext>
            </a:extLst>
          </p:cNvPr>
          <p:cNvSpPr txBox="1"/>
          <p:nvPr/>
        </p:nvSpPr>
        <p:spPr>
          <a:xfrm>
            <a:off x="431750" y="128320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초기 고민 내용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</p:spTree>
    <p:extLst>
      <p:ext uri="{BB962C8B-B14F-4D97-AF65-F5344CB8AC3E}">
        <p14:creationId xmlns:p14="http://schemas.microsoft.com/office/powerpoint/2010/main" val="95557067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템플릿 13_NAVY">
      <a:dk1>
        <a:sysClr val="windowText" lastClr="000000"/>
      </a:dk1>
      <a:lt1>
        <a:sysClr val="window" lastClr="FFFFFF"/>
      </a:lt1>
      <a:dk2>
        <a:srgbClr val="FFFF00"/>
      </a:dk2>
      <a:lt2>
        <a:srgbClr val="FFFF00"/>
      </a:lt2>
      <a:accent1>
        <a:srgbClr val="FFFFFF"/>
      </a:accent1>
      <a:accent2>
        <a:srgbClr val="0D0D0D"/>
      </a:accent2>
      <a:accent3>
        <a:srgbClr val="002060"/>
      </a:accent3>
      <a:accent4>
        <a:srgbClr val="FFFF00"/>
      </a:accent4>
      <a:accent5>
        <a:srgbClr val="FFFF00"/>
      </a:accent5>
      <a:accent6>
        <a:srgbClr val="FFFF00"/>
      </a:accent6>
      <a:hlink>
        <a:srgbClr val="467886"/>
      </a:hlink>
      <a:folHlink>
        <a:srgbClr val="96607D"/>
      </a:folHlink>
    </a:clrScheme>
    <a:fontScheme name="pretandard">
      <a:majorFont>
        <a:latin typeface="Pretendard Black"/>
        <a:ea typeface="Pretendard ExtraBold"/>
        <a:cs typeface=""/>
      </a:majorFont>
      <a:minorFont>
        <a:latin typeface="Pretendard ExtraLight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3021</TotalTime>
  <Words>2064</Words>
  <Application>Microsoft Office PowerPoint</Application>
  <PresentationFormat>와이드스크린</PresentationFormat>
  <Paragraphs>397</Paragraphs>
  <Slides>42</Slides>
  <Notes>40</Notes>
  <HiddenSlides>10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51" baseType="lpstr">
      <vt:lpstr>Pretendard SemiBold</vt:lpstr>
      <vt:lpstr>Pretendard Black</vt:lpstr>
      <vt:lpstr>Pretendard ExtraLight</vt:lpstr>
      <vt:lpstr>Pretendard</vt:lpstr>
      <vt:lpstr>Pretendard Light</vt:lpstr>
      <vt:lpstr>Pretendard ExtraBold</vt:lpstr>
      <vt:lpstr>Arial</vt:lpstr>
      <vt:lpstr>맑은 고딕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01 파란펭귄</dc:creator>
  <cp:lastModifiedBy>김동혁</cp:lastModifiedBy>
  <cp:revision>93</cp:revision>
  <dcterms:created xsi:type="dcterms:W3CDTF">2024-03-21T01:43:40Z</dcterms:created>
  <dcterms:modified xsi:type="dcterms:W3CDTF">2025-05-30T17:45:03Z</dcterms:modified>
  <cp:version/>
</cp:coreProperties>
</file>

<file path=docProps/thumbnail.jpeg>
</file>